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handoutMasterIdLst>
    <p:handoutMasterId r:id="rId19"/>
  </p:handoutMasterIdLst>
  <p:sldIdLst>
    <p:sldId id="256" r:id="rId2"/>
    <p:sldId id="577" r:id="rId3"/>
    <p:sldId id="571" r:id="rId4"/>
    <p:sldId id="579" r:id="rId5"/>
    <p:sldId id="580" r:id="rId6"/>
    <p:sldId id="562" r:id="rId7"/>
    <p:sldId id="581" r:id="rId8"/>
    <p:sldId id="582" r:id="rId9"/>
    <p:sldId id="583" r:id="rId10"/>
    <p:sldId id="584" r:id="rId11"/>
    <p:sldId id="585" r:id="rId12"/>
    <p:sldId id="587" r:id="rId13"/>
    <p:sldId id="588" r:id="rId14"/>
    <p:sldId id="586" r:id="rId15"/>
    <p:sldId id="563" r:id="rId16"/>
    <p:sldId id="558" r:id="rId17"/>
  </p:sldIdLst>
  <p:sldSz cx="9144000" cy="6858000" type="screen4x3"/>
  <p:notesSz cx="6642100" cy="97790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40">
          <p15:clr>
            <a:srgbClr val="A4A3A4"/>
          </p15:clr>
        </p15:guide>
        <p15:guide id="2" pos="240">
          <p15:clr>
            <a:srgbClr val="A4A3A4"/>
          </p15:clr>
        </p15:guide>
      </p15:sldGuideLst>
    </p:ext>
    <p:ext uri="{2D200454-40CA-4A62-9FC3-DE9A4176ACB9}">
      <p15:notesGuideLst xmlns:p15="http://schemas.microsoft.com/office/powerpoint/2012/main">
        <p15:guide id="1" orient="horz" pos="3080">
          <p15:clr>
            <a:srgbClr val="A4A3A4"/>
          </p15:clr>
        </p15:guide>
        <p15:guide id="2" pos="209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A100"/>
    <a:srgbClr val="FFFFFF"/>
    <a:srgbClr val="FEFEFE"/>
    <a:srgbClr val="FBFBF2"/>
    <a:srgbClr val="F9F6E6"/>
    <a:srgbClr val="FAFAFA"/>
    <a:srgbClr val="E6F6F8"/>
    <a:srgbClr val="E6F6F7"/>
    <a:srgbClr val="FF0000"/>
    <a:srgbClr val="2800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368" autoAdjust="0"/>
  </p:normalViewPr>
  <p:slideViewPr>
    <p:cSldViewPr>
      <p:cViewPr varScale="1">
        <p:scale>
          <a:sx n="124" d="100"/>
          <a:sy n="124" d="100"/>
        </p:scale>
        <p:origin x="2176" y="168"/>
      </p:cViewPr>
      <p:guideLst>
        <p:guide orient="horz" pos="240"/>
        <p:guide pos="2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416" y="-96"/>
      </p:cViewPr>
      <p:guideLst>
        <p:guide orient="horz" pos="3080"/>
        <p:guide pos="209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515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035050" y="852488"/>
            <a:ext cx="4572000" cy="3429000"/>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1" name="Rectangle 3"/>
          <p:cNvSpPr>
            <a:spLocks noGrp="1" noChangeArrowheads="1"/>
          </p:cNvSpPr>
          <p:nvPr>
            <p:ph type="body" sz="quarter" idx="3"/>
          </p:nvPr>
        </p:nvSpPr>
        <p:spPr bwMode="auto">
          <a:xfrm>
            <a:off x="885825" y="4645025"/>
            <a:ext cx="4870450" cy="4400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7" tIns="44450" rIns="90487" bIns="44450" numCol="1" anchor="t" anchorCtr="0" compatLnSpc="1">
            <a:prstTxWarp prst="textNoShape">
              <a:avLst/>
            </a:prstTxWarp>
          </a:bodyPr>
          <a:lstStyle/>
          <a:p>
            <a:pPr lvl="0"/>
            <a:r>
              <a:rPr lang="en-GB" noProof="0"/>
              <a:t>Click to edit Master notes styles</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553126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5331" name="Rectangle 3"/>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551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Tree>
    <p:extLst>
      <p:ext uri="{BB962C8B-B14F-4D97-AF65-F5344CB8AC3E}">
        <p14:creationId xmlns:p14="http://schemas.microsoft.com/office/powerpoint/2010/main" val="1409923973"/>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960748"/>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47998951"/>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hart Placeholder 3"/>
          <p:cNvSpPr>
            <a:spLocks noGrp="1"/>
          </p:cNvSpPr>
          <p:nvPr>
            <p:ph type="chart" sz="half" idx="2"/>
          </p:nvPr>
        </p:nvSpPr>
        <p:spPr>
          <a:xfrm>
            <a:off x="4648200" y="1600200"/>
            <a:ext cx="4038600" cy="4525963"/>
          </a:xfrm>
          <a:prstGeom prst="rect">
            <a:avLst/>
          </a:prstGeom>
        </p:spPr>
        <p:txBody>
          <a:bodyPr vert="horz"/>
          <a:lstStyle/>
          <a:p>
            <a:pPr lvl="0"/>
            <a:endParaRPr lang="en-US" noProof="0"/>
          </a:p>
        </p:txBody>
      </p:sp>
    </p:spTree>
    <p:extLst>
      <p:ext uri="{BB962C8B-B14F-4D97-AF65-F5344CB8AC3E}">
        <p14:creationId xmlns:p14="http://schemas.microsoft.com/office/powerpoint/2010/main" val="925119115"/>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vert="horz"/>
          <a:lstStyle/>
          <a:p>
            <a:pPr lvl="0"/>
            <a:endParaRPr lang="en-US" noProof="0"/>
          </a:p>
        </p:txBody>
      </p:sp>
    </p:spTree>
    <p:extLst>
      <p:ext uri="{BB962C8B-B14F-4D97-AF65-F5344CB8AC3E}">
        <p14:creationId xmlns:p14="http://schemas.microsoft.com/office/powerpoint/2010/main" val="4163016158"/>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56003354"/>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08938837"/>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83177352"/>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62836486"/>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GB"/>
              <a:t>Click to edit Master title style</a:t>
            </a:r>
            <a:endParaRPr lang="en-US"/>
          </a:p>
        </p:txBody>
      </p:sp>
    </p:spTree>
    <p:extLst>
      <p:ext uri="{BB962C8B-B14F-4D97-AF65-F5344CB8AC3E}">
        <p14:creationId xmlns:p14="http://schemas.microsoft.com/office/powerpoint/2010/main" val="3381637005"/>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0">
              <a:srgbClr val="FBFBF2"/>
            </a:gs>
            <a:gs pos="100000">
              <a:srgbClr val="FEFEFE"/>
            </a:gs>
          </a:gsLst>
          <a:lin ang="5400000" scaled="0"/>
        </a:gra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858DFBE-9846-5D41-9AEB-9E33DB4B5ACB}"/>
              </a:ext>
            </a:extLst>
          </p:cNvPr>
          <p:cNvSpPr>
            <a:spLocks noChangeArrowheads="1"/>
          </p:cNvSpPr>
          <p:nvPr userDrawn="1"/>
        </p:nvSpPr>
        <p:spPr bwMode="auto">
          <a:xfrm>
            <a:off x="8453438" y="6184900"/>
            <a:ext cx="47783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fld id="{12EDF303-B5FB-9A41-82C7-407F4A1FC2A1}" type="slidenum">
              <a:rPr lang="en-GB" sz="2000" i="1">
                <a:cs typeface="+mn-cs"/>
              </a:rPr>
              <a:pPr>
                <a:defRPr/>
              </a:pPr>
              <a:t>‹#›</a:t>
            </a:fld>
            <a:endParaRPr lang="en-GB" sz="2000" i="1">
              <a:cs typeface="+mn-cs"/>
            </a:endParaRPr>
          </a:p>
        </p:txBody>
      </p:sp>
    </p:spTree>
    <p:extLst>
      <p:ext uri="{BB962C8B-B14F-4D97-AF65-F5344CB8AC3E}">
        <p14:creationId xmlns:p14="http://schemas.microsoft.com/office/powerpoint/2010/main" val="2250363908"/>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856677902"/>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2134157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8453438" y="6184900"/>
            <a:ext cx="47783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fld id="{12EDF303-B5FB-9A41-82C7-407F4A1FC2A1}" type="slidenum">
              <a:rPr lang="en-GB" sz="2000" i="1">
                <a:cs typeface="+mn-cs"/>
              </a:rPr>
              <a:pPr>
                <a:defRPr/>
              </a:pPr>
              <a:t>‹#›</a:t>
            </a:fld>
            <a:endParaRPr lang="en-GB" sz="2000" i="1">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cs typeface="ＭＳ Ｐゴシック"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Helvetica" charset="0"/>
          <a:ea typeface="ＭＳ Ｐゴシック" charset="0"/>
        </a:defRPr>
      </a:lvl9pPr>
    </p:titleStyle>
    <p:bodyStyle>
      <a:lvl1pPr marL="342900" indent="-342900" algn="l" rtl="0" eaLnBrk="0" fontAlgn="base" hangingPunct="0">
        <a:spcBef>
          <a:spcPct val="20000"/>
        </a:spcBef>
        <a:spcAft>
          <a:spcPct val="0"/>
        </a:spcAft>
        <a:buClr>
          <a:schemeClr val="accent2"/>
        </a:buClr>
        <a:buSzPct val="75000"/>
        <a:buFont typeface="Monotype Sorts" charset="0"/>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Monotype Sorts" charset="0"/>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100000"/>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100000"/>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100000"/>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100000"/>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10000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bwMode="auto">
          <a:xfrm>
            <a:off x="152400" y="836712"/>
            <a:ext cx="8991600" cy="11430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7" tIns="44450" rIns="90487" bIns="44450" numCol="1" anchor="ctr" anchorCtr="0" compatLnSpc="1">
            <a:prstTxWarp prst="textNoShape">
              <a:avLst/>
            </a:prstTxWarp>
          </a:bodyPr>
          <a:lstStyle/>
          <a:p>
            <a:pPr>
              <a:defRPr/>
            </a:pPr>
            <a:r>
              <a:rPr lang="en-GB" dirty="0">
                <a:cs typeface="+mj-cs"/>
              </a:rPr>
              <a:t>Bioreactor Challenge</a:t>
            </a:r>
            <a:br>
              <a:rPr lang="en-GB" dirty="0">
                <a:cs typeface="+mj-cs"/>
              </a:rPr>
            </a:br>
            <a:r>
              <a:rPr lang="en-GB" sz="2800" dirty="0">
                <a:cs typeface="+mj-cs"/>
              </a:rPr>
              <a:t>Motor Speed Controller</a:t>
            </a:r>
          </a:p>
        </p:txBody>
      </p:sp>
      <p:pic>
        <p:nvPicPr>
          <p:cNvPr id="410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5335588"/>
            <a:ext cx="1201738" cy="1458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 name="Picture 1">
            <a:extLst>
              <a:ext uri="{FF2B5EF4-FFF2-40B4-BE49-F238E27FC236}">
                <a16:creationId xmlns:a16="http://schemas.microsoft.com/office/drawing/2014/main" id="{E2F72850-F659-BB4D-09BC-563E7BED5144}"/>
              </a:ext>
            </a:extLst>
          </p:cNvPr>
          <p:cNvPicPr>
            <a:picLocks noChangeAspect="1"/>
          </p:cNvPicPr>
          <p:nvPr/>
        </p:nvPicPr>
        <p:blipFill>
          <a:blip r:embed="rId4"/>
          <a:stretch>
            <a:fillRect/>
          </a:stretch>
        </p:blipFill>
        <p:spPr>
          <a:xfrm>
            <a:off x="2487766" y="2348880"/>
            <a:ext cx="4168468" cy="3126350"/>
          </a:xfrm>
          <a:prstGeom prst="rect">
            <a:avLst/>
          </a:prstGeom>
        </p:spPr>
      </p:pic>
      <p:sp>
        <p:nvSpPr>
          <p:cNvPr id="3" name="Rectangle 2">
            <a:extLst>
              <a:ext uri="{FF2B5EF4-FFF2-40B4-BE49-F238E27FC236}">
                <a16:creationId xmlns:a16="http://schemas.microsoft.com/office/drawing/2014/main" id="{FD8A7369-EB43-7942-A5B6-833DBBBC4D13}"/>
              </a:ext>
            </a:extLst>
          </p:cNvPr>
          <p:cNvSpPr/>
          <p:nvPr/>
        </p:nvSpPr>
        <p:spPr bwMode="auto">
          <a:xfrm>
            <a:off x="8388424" y="6093296"/>
            <a:ext cx="432048" cy="576064"/>
          </a:xfrm>
          <a:prstGeom prst="rect">
            <a:avLst/>
          </a:prstGeom>
          <a:solidFill>
            <a:srgbClr val="FFFFFF"/>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charset="0"/>
              <a:ea typeface="ＭＳ Ｐゴシック"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500"/>
                                        <p:tgtEl>
                                          <p:spTgt spid="4098"/>
                                        </p:tgtEl>
                                      </p:cBhvr>
                                    </p:animEffect>
                                  </p:childTnLst>
                                </p:cTn>
                              </p:par>
                            </p:childTnLst>
                          </p:cTn>
                        </p:par>
                        <p:par>
                          <p:cTn id="8" fill="hold" nodeType="afterGroup">
                            <p:stCondLst>
                              <p:cond delay="500"/>
                            </p:stCondLst>
                            <p:childTnLst>
                              <p:par>
                                <p:cTn id="9" presetID="19" presetClass="entr" presetSubtype="10" fill="hold" nodeType="afterEffect">
                                  <p:stCondLst>
                                    <p:cond delay="1000"/>
                                  </p:stCondLst>
                                  <p:childTnLst>
                                    <p:set>
                                      <p:cBhvr>
                                        <p:cTn id="10" dur="1" fill="hold">
                                          <p:stCondLst>
                                            <p:cond delay="0"/>
                                          </p:stCondLst>
                                        </p:cTn>
                                        <p:tgtEl>
                                          <p:spTgt spid="4102"/>
                                        </p:tgtEl>
                                        <p:attrNameLst>
                                          <p:attrName>style.visibility</p:attrName>
                                        </p:attrNameLst>
                                      </p:cBhvr>
                                      <p:to>
                                        <p:strVal val="visible"/>
                                      </p:to>
                                    </p:set>
                                    <p:anim calcmode="lin" valueType="num">
                                      <p:cBhvr>
                                        <p:cTn id="11" dur="5000" fill="hold"/>
                                        <p:tgtEl>
                                          <p:spTgt spid="4102"/>
                                        </p:tgtEl>
                                        <p:attrNameLst>
                                          <p:attrName>ppt_w</p:attrName>
                                        </p:attrNameLst>
                                      </p:cBhvr>
                                      <p:tavLst>
                                        <p:tav tm="0" fmla="#ppt_w*sin(2.5*pi*$)">
                                          <p:val>
                                            <p:fltVal val="0"/>
                                          </p:val>
                                        </p:tav>
                                        <p:tav tm="100000">
                                          <p:val>
                                            <p:fltVal val="1"/>
                                          </p:val>
                                        </p:tav>
                                      </p:tavLst>
                                    </p:anim>
                                    <p:anim calcmode="lin" valueType="num">
                                      <p:cBhvr>
                                        <p:cTn id="12" dur="5000" fill="hold"/>
                                        <p:tgtEl>
                                          <p:spTgt spid="4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136904" cy="6186309"/>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3.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Measuring and/or regulating the loop time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loop executes at an undefined speed depending on the code. It may be very fast (&lt; 1 </a:t>
            </a:r>
            <a:r>
              <a:rPr lang="en-GB" sz="1800" dirty="0" err="1">
                <a:latin typeface="Times New Roman" panose="02020603050405020304" pitchFamily="18" charset="0"/>
                <a:ea typeface="ＭＳ 明朝" panose="02020609040205080304" pitchFamily="49" charset="-128"/>
              </a:rPr>
              <a:t>ms</a:t>
            </a:r>
            <a:r>
              <a:rPr lang="en-GB" sz="1800" dirty="0">
                <a:latin typeface="Times New Roman" panose="02020603050405020304" pitchFamily="18" charset="0"/>
                <a:ea typeface="ＭＳ 明朝" panose="02020609040205080304" pitchFamily="49" charset="-128"/>
              </a:rPr>
              <a:t> say) or much slower. Writing to Serial can be quite slow. For the PI controller, it is important to know and/or control the speed. The following is a neat way of both accurately measuring  and regulating the loop speed, to a period of10 </a:t>
            </a:r>
            <a:r>
              <a:rPr lang="en-GB" sz="1800" dirty="0" err="1">
                <a:latin typeface="Times New Roman" panose="02020603050405020304" pitchFamily="18" charset="0"/>
                <a:ea typeface="ＭＳ 明朝" panose="02020609040205080304" pitchFamily="49" charset="-128"/>
              </a:rPr>
              <a:t>ms</a:t>
            </a: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currtime</a:t>
            </a:r>
            <a:r>
              <a:rPr lang="en-GB" sz="1800" dirty="0">
                <a:latin typeface="Times New Roman" panose="02020603050405020304" pitchFamily="18" charset="0"/>
                <a:ea typeface="ＭＳ 明朝" panose="02020609040205080304" pitchFamily="49" charset="-128"/>
              </a:rPr>
              <a:t> = </a:t>
            </a:r>
            <a:r>
              <a:rPr lang="en-GB" sz="1800" dirty="0">
                <a:solidFill>
                  <a:srgbClr val="EFA100"/>
                </a:solidFill>
                <a:latin typeface="Times New Roman" panose="02020603050405020304" pitchFamily="18" charset="0"/>
                <a:ea typeface="ＭＳ 明朝" panose="02020609040205080304" pitchFamily="49" charset="-128"/>
              </a:rPr>
              <a:t>micros</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deltaT</a:t>
            </a:r>
            <a:r>
              <a:rPr lang="en-GB" sz="1800" dirty="0">
                <a:latin typeface="Times New Roman" panose="02020603050405020304" pitchFamily="18" charset="0"/>
                <a:ea typeface="ＭＳ 明朝" panose="02020609040205080304" pitchFamily="49" charset="-128"/>
              </a:rPr>
              <a:t> = (</a:t>
            </a:r>
            <a:r>
              <a:rPr lang="en-GB" sz="1800" dirty="0" err="1">
                <a:latin typeface="Times New Roman" panose="02020603050405020304" pitchFamily="18" charset="0"/>
                <a:ea typeface="ＭＳ 明朝" panose="02020609040205080304" pitchFamily="49" charset="-128"/>
              </a:rPr>
              <a:t>currtime-prevtime</a:t>
            </a:r>
            <a:r>
              <a:rPr lang="en-GB" sz="1800" dirty="0">
                <a:latin typeface="Times New Roman" panose="02020603050405020304" pitchFamily="18" charset="0"/>
                <a:ea typeface="ＭＳ 明朝" panose="02020609040205080304" pitchFamily="49" charset="-128"/>
              </a:rPr>
              <a:t>)*1e-6; // measure </a:t>
            </a:r>
            <a:r>
              <a:rPr lang="en-GB" sz="1800" dirty="0" err="1">
                <a:latin typeface="Times New Roman" panose="02020603050405020304" pitchFamily="18" charset="0"/>
                <a:ea typeface="ＭＳ 明朝" panose="02020609040205080304" pitchFamily="49" charset="-128"/>
              </a:rPr>
              <a:t>deltaT</a:t>
            </a:r>
            <a:r>
              <a:rPr lang="en-GB" sz="1800" dirty="0">
                <a:latin typeface="Times New Roman" panose="02020603050405020304" pitchFamily="18" charset="0"/>
                <a:ea typeface="ＭＳ 明朝" panose="02020609040205080304" pitchFamily="49" charset="-128"/>
              </a:rPr>
              <a:t> for integration</a:t>
            </a:r>
          </a:p>
          <a:p>
            <a:pPr>
              <a:spcAft>
                <a:spcPts val="0"/>
              </a:spcAft>
            </a:pPr>
            <a:r>
              <a:rPr lang="en-GB" sz="1800" dirty="0">
                <a:latin typeface="Times New Roman" panose="02020603050405020304" pitchFamily="18" charset="0"/>
                <a:ea typeface="ＭＳ 明朝" panose="02020609040205080304" pitchFamily="49" charset="-128"/>
              </a:rPr>
              <a:t> if (currtime-T1&gt;0) {</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prevtime</a:t>
            </a:r>
            <a:r>
              <a:rPr lang="en-GB" sz="1800" dirty="0">
                <a:latin typeface="Times New Roman" panose="02020603050405020304" pitchFamily="18" charset="0"/>
                <a:ea typeface="ＭＳ 明朝" panose="02020609040205080304" pitchFamily="49" charset="-128"/>
              </a:rPr>
              <a:t> = </a:t>
            </a:r>
            <a:r>
              <a:rPr lang="en-GB" sz="1800" dirty="0" err="1">
                <a:latin typeface="Times New Roman" panose="02020603050405020304" pitchFamily="18" charset="0"/>
                <a:ea typeface="ＭＳ 明朝" panose="02020609040205080304" pitchFamily="49" charset="-128"/>
              </a:rPr>
              <a:t>currtime</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  T1=T1+10000; // 10 </a:t>
            </a:r>
            <a:r>
              <a:rPr lang="en-GB" sz="1800" dirty="0" err="1">
                <a:latin typeface="Times New Roman" panose="02020603050405020304" pitchFamily="18" charset="0"/>
                <a:ea typeface="ＭＳ 明朝" panose="02020609040205080304" pitchFamily="49" charset="-128"/>
              </a:rPr>
              <a:t>ms</a:t>
            </a:r>
            <a:r>
              <a:rPr lang="en-GB" sz="1800" dirty="0">
                <a:latin typeface="Times New Roman" panose="02020603050405020304" pitchFamily="18" charset="0"/>
                <a:ea typeface="ＭＳ 明朝" panose="02020609040205080304" pitchFamily="49" charset="-128"/>
              </a:rPr>
              <a:t> update period (delay)</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More code goes here…</a:t>
            </a:r>
          </a:p>
          <a:p>
            <a:pPr>
              <a:spcAft>
                <a:spcPts val="0"/>
              </a:spcAft>
            </a:pP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Should T1, </a:t>
            </a:r>
            <a:r>
              <a:rPr lang="en-GB" sz="1800" dirty="0" err="1">
                <a:latin typeface="Times New Roman" panose="02020603050405020304" pitchFamily="18" charset="0"/>
                <a:ea typeface="ＭＳ 明朝" panose="02020609040205080304" pitchFamily="49" charset="-128"/>
              </a:rPr>
              <a:t>currtime</a:t>
            </a: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prevtime</a:t>
            </a: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deltaT</a:t>
            </a:r>
            <a:r>
              <a:rPr lang="en-GB" sz="1800" dirty="0">
                <a:latin typeface="Times New Roman" panose="02020603050405020304" pitchFamily="18" charset="0"/>
                <a:ea typeface="ＭＳ 明朝" panose="02020609040205080304" pitchFamily="49" charset="-128"/>
              </a:rPr>
              <a:t> be integer, long integer, float…?</a:t>
            </a:r>
          </a:p>
          <a:p>
            <a:pPr>
              <a:spcAft>
                <a:spcPts val="0"/>
              </a:spcAft>
            </a:pPr>
            <a:r>
              <a:rPr lang="en-GB" sz="1800" dirty="0">
                <a:latin typeface="Times New Roman" panose="02020603050405020304" pitchFamily="18" charset="0"/>
                <a:ea typeface="ＭＳ 明朝" panose="02020609040205080304" pitchFamily="49" charset="-128"/>
              </a:rPr>
              <a:t>You must decide.</a:t>
            </a:r>
          </a:p>
        </p:txBody>
      </p:sp>
      <p:sp>
        <p:nvSpPr>
          <p:cNvPr id="4" name="Rectangle 3">
            <a:extLst>
              <a:ext uri="{FF2B5EF4-FFF2-40B4-BE49-F238E27FC236}">
                <a16:creationId xmlns:a16="http://schemas.microsoft.com/office/drawing/2014/main" id="{14D22AE1-3349-AC44-8690-64A3F453595B}"/>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222849099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5632311"/>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3.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Measuring the speed error</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You may wish to use a short interrupt routine to measure the frequency of the speed sensor pulses. It is a simple matter to convert frequency to speed in RPM and then to the error between the actual (measured) speed and the required (set) speed. For instance: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err="1">
                <a:latin typeface="Times New Roman" panose="02020603050405020304" pitchFamily="18" charset="0"/>
                <a:ea typeface="ＭＳ 明朝" panose="02020609040205080304" pitchFamily="49" charset="-128"/>
              </a:rPr>
              <a:t>measspeed</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freq</a:t>
            </a:r>
            <a:r>
              <a:rPr lang="en-GB" sz="1800" dirty="0">
                <a:latin typeface="Times New Roman" panose="02020603050405020304" pitchFamily="18" charset="0"/>
                <a:ea typeface="ＭＳ 明朝" panose="02020609040205080304" pitchFamily="49" charset="-128"/>
              </a:rPr>
              <a:t>*30; // measured speed in RPM (two counts per revolution)</a:t>
            </a:r>
          </a:p>
          <a:p>
            <a:pPr>
              <a:spcAft>
                <a:spcPts val="0"/>
              </a:spcAft>
            </a:pPr>
            <a:r>
              <a:rPr lang="en-GB" sz="1800" dirty="0">
                <a:latin typeface="Times New Roman" panose="02020603050405020304" pitchFamily="18" charset="0"/>
                <a:ea typeface="ＭＳ 明朝" panose="02020609040205080304" pitchFamily="49" charset="-128"/>
              </a:rPr>
              <a:t> if (</a:t>
            </a:r>
            <a:r>
              <a:rPr lang="en-GB" sz="1800" dirty="0" err="1">
                <a:latin typeface="Times New Roman" panose="02020603050405020304" pitchFamily="18" charset="0"/>
                <a:ea typeface="ＭＳ 明朝" panose="02020609040205080304" pitchFamily="49" charset="-128"/>
              </a:rPr>
              <a:t>currtime-pulseT</a:t>
            </a:r>
            <a:r>
              <a:rPr lang="en-GB" sz="1800" dirty="0">
                <a:latin typeface="Times New Roman" panose="02020603050405020304" pitchFamily="18" charset="0"/>
                <a:ea typeface="ＭＳ 明朝" panose="02020609040205080304" pitchFamily="49" charset="-128"/>
              </a:rPr>
              <a:t>&gt;5e5) {</a:t>
            </a:r>
            <a:r>
              <a:rPr lang="en-GB" sz="1800" dirty="0" err="1">
                <a:latin typeface="Times New Roman" panose="02020603050405020304" pitchFamily="18" charset="0"/>
                <a:ea typeface="ＭＳ 明朝" panose="02020609040205080304" pitchFamily="49" charset="-128"/>
              </a:rPr>
              <a:t>measspeed</a:t>
            </a:r>
            <a:r>
              <a:rPr lang="en-GB" sz="1800" dirty="0">
                <a:latin typeface="Times New Roman" panose="02020603050405020304" pitchFamily="18" charset="0"/>
                <a:ea typeface="ＭＳ 明朝" panose="02020609040205080304" pitchFamily="49" charset="-128"/>
              </a:rPr>
              <a:t> = 0; </a:t>
            </a:r>
            <a:r>
              <a:rPr lang="en-GB" sz="1800" dirty="0" err="1">
                <a:latin typeface="Times New Roman" panose="02020603050405020304" pitchFamily="18" charset="0"/>
                <a:ea typeface="ＭＳ 明朝" panose="02020609040205080304" pitchFamily="49" charset="-128"/>
              </a:rPr>
              <a:t>meanmeasspeed</a:t>
            </a:r>
            <a:r>
              <a:rPr lang="en-GB" sz="1800" dirty="0">
                <a:latin typeface="Times New Roman" panose="02020603050405020304" pitchFamily="18" charset="0"/>
                <a:ea typeface="ＭＳ 明朝" panose="02020609040205080304" pitchFamily="49" charset="-128"/>
              </a:rPr>
              <a:t>=0;} // Indicate zero measured speed if no pulses detected for 0.5 s</a:t>
            </a:r>
          </a:p>
          <a:p>
            <a:pPr>
              <a:spcAft>
                <a:spcPts val="0"/>
              </a:spcAft>
            </a:pPr>
            <a:r>
              <a:rPr lang="en-GB" sz="1800" dirty="0">
                <a:latin typeface="Times New Roman" panose="02020603050405020304" pitchFamily="18" charset="0"/>
                <a:ea typeface="ＭＳ 明朝" panose="02020609040205080304" pitchFamily="49" charset="-128"/>
              </a:rPr>
              <a:t>  if (</a:t>
            </a:r>
            <a:r>
              <a:rPr lang="en-GB" sz="1800" dirty="0" err="1">
                <a:latin typeface="Times New Roman" panose="02020603050405020304" pitchFamily="18" charset="0"/>
                <a:ea typeface="ＭＳ 明朝" panose="02020609040205080304" pitchFamily="49" charset="-128"/>
              </a:rPr>
              <a:t>measspeed</a:t>
            </a:r>
            <a:r>
              <a:rPr lang="en-GB" sz="1800" dirty="0">
                <a:latin typeface="Times New Roman" panose="02020603050405020304" pitchFamily="18" charset="0"/>
                <a:ea typeface="ＭＳ 明朝" panose="02020609040205080304" pitchFamily="49" charset="-128"/>
              </a:rPr>
              <a:t>&lt;2000 &amp;&amp; </a:t>
            </a:r>
            <a:r>
              <a:rPr lang="en-GB" sz="1800" dirty="0" err="1">
                <a:latin typeface="Times New Roman" panose="02020603050405020304" pitchFamily="18" charset="0"/>
                <a:ea typeface="ＭＳ 明朝" panose="02020609040205080304" pitchFamily="49" charset="-128"/>
              </a:rPr>
              <a:t>measspeed</a:t>
            </a:r>
            <a:r>
              <a:rPr lang="en-GB" sz="1800" dirty="0">
                <a:latin typeface="Times New Roman" panose="02020603050405020304" pitchFamily="18" charset="0"/>
                <a:ea typeface="ＭＳ 明朝" panose="02020609040205080304" pitchFamily="49" charset="-128"/>
              </a:rPr>
              <a:t> &gt;=0) { // Attempt to mitigate sensor false triggers due to PWM current spikes</a:t>
            </a:r>
          </a:p>
          <a:p>
            <a:pPr>
              <a:spcAft>
                <a:spcPts val="0"/>
              </a:spcAft>
            </a:pPr>
            <a:r>
              <a:rPr lang="en-GB" sz="1800" dirty="0">
                <a:latin typeface="Times New Roman" panose="02020603050405020304" pitchFamily="18" charset="0"/>
                <a:ea typeface="ＭＳ 明朝" panose="02020609040205080304" pitchFamily="49" charset="-128"/>
              </a:rPr>
              <a:t>    error = </a:t>
            </a:r>
            <a:r>
              <a:rPr lang="en-GB" sz="1800" dirty="0" err="1">
                <a:latin typeface="Times New Roman" panose="02020603050405020304" pitchFamily="18" charset="0"/>
                <a:ea typeface="ＭＳ 明朝" panose="02020609040205080304" pitchFamily="49" charset="-128"/>
              </a:rPr>
              <a:t>setspeed-measspeed</a:t>
            </a: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Some extra features are indicated here, which work around some practical issues that may be encountered. This is all part of the fun!</a:t>
            </a:r>
          </a:p>
        </p:txBody>
      </p:sp>
      <p:sp>
        <p:nvSpPr>
          <p:cNvPr id="4" name="Rectangle 3">
            <a:extLst>
              <a:ext uri="{FF2B5EF4-FFF2-40B4-BE49-F238E27FC236}">
                <a16:creationId xmlns:a16="http://schemas.microsoft.com/office/drawing/2014/main" id="{1244ABEC-B63E-294E-9E72-720F6DEE94D5}"/>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9344551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5909310"/>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3.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Implementing PI control</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This is a surprisingly simple part of the code. It requires numerical integration of the error, making use of our knowledge of the loop delay, </a:t>
            </a:r>
            <a:r>
              <a:rPr lang="en-GB" sz="1800" dirty="0" err="1">
                <a:latin typeface="Times New Roman" panose="02020603050405020304" pitchFamily="18" charset="0"/>
                <a:ea typeface="ＭＳ 明朝" panose="02020609040205080304" pitchFamily="49" charset="-128"/>
              </a:rPr>
              <a:t>deltaT</a:t>
            </a:r>
            <a:r>
              <a:rPr lang="en-GB" sz="1800" dirty="0">
                <a:latin typeface="Times New Roman" panose="02020603050405020304" pitchFamily="18" charset="0"/>
                <a:ea typeface="ＭＳ 明朝" panose="02020609040205080304" pitchFamily="49" charset="-128"/>
              </a:rPr>
              <a:t>. And then calculation of the motor voltage based on a component proportional to the error and another component proportional to the integral of the error. For example: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err="1">
                <a:latin typeface="Times New Roman" panose="02020603050405020304" pitchFamily="18" charset="0"/>
                <a:ea typeface="ＭＳ 明朝" panose="02020609040205080304" pitchFamily="49" charset="-128"/>
              </a:rPr>
              <a:t>interror</a:t>
            </a:r>
            <a:r>
              <a:rPr lang="en-GB" sz="1800" dirty="0">
                <a:latin typeface="Times New Roman" panose="02020603050405020304" pitchFamily="18" charset="0"/>
                <a:ea typeface="ＭＳ 明朝" panose="02020609040205080304" pitchFamily="49" charset="-128"/>
              </a:rPr>
              <a:t> = </a:t>
            </a:r>
            <a:r>
              <a:rPr lang="en-GB" sz="1800" dirty="0" err="1">
                <a:latin typeface="Times New Roman" panose="02020603050405020304" pitchFamily="18" charset="0"/>
                <a:ea typeface="ＭＳ 明朝" panose="02020609040205080304" pitchFamily="49" charset="-128"/>
              </a:rPr>
              <a:t>interror+error</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deltaT</a:t>
            </a:r>
            <a:r>
              <a:rPr lang="en-GB" sz="1800" dirty="0">
                <a:latin typeface="Times New Roman" panose="02020603050405020304" pitchFamily="18" charset="0"/>
                <a:ea typeface="ＭＳ 明朝" panose="02020609040205080304" pitchFamily="49" charset="-128"/>
              </a:rPr>
              <a:t>*control; // integral of error, control variable prevents runaway during under/over voltage</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 = </a:t>
            </a:r>
            <a:r>
              <a:rPr lang="en-GB" sz="1800" dirty="0">
                <a:solidFill>
                  <a:srgbClr val="EFA100"/>
                </a:solidFill>
                <a:latin typeface="Times New Roman" panose="02020603050405020304" pitchFamily="18" charset="0"/>
                <a:ea typeface="ＭＳ 明朝" panose="02020609040205080304" pitchFamily="49" charset="-128"/>
              </a:rPr>
              <a:t>round</a:t>
            </a:r>
            <a:r>
              <a:rPr lang="en-GB" sz="1800" dirty="0">
                <a:latin typeface="Times New Roman" panose="02020603050405020304" pitchFamily="18" charset="0"/>
                <a:ea typeface="ＭＳ 明朝" panose="02020609040205080304" pitchFamily="49" charset="-128"/>
              </a:rPr>
              <a:t>(204*(</a:t>
            </a:r>
            <a:r>
              <a:rPr lang="en-GB" sz="1800" dirty="0" err="1">
                <a:latin typeface="Times New Roman" panose="02020603050405020304" pitchFamily="18" charset="0"/>
                <a:ea typeface="ＭＳ 明朝" panose="02020609040205080304" pitchFamily="49" charset="-128"/>
              </a:rPr>
              <a:t>Kp</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error+KI</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interror</a:t>
            </a:r>
            <a:r>
              <a:rPr lang="en-GB" sz="1800" dirty="0">
                <a:latin typeface="Times New Roman" panose="02020603050405020304" pitchFamily="18" charset="0"/>
                <a:ea typeface="ＭＳ 明朝" panose="02020609040205080304" pitchFamily="49" charset="-128"/>
              </a:rPr>
              <a:t>)); // PI controller: scale by 1023 levels/5 V ADC resolution</a:t>
            </a:r>
          </a:p>
          <a:p>
            <a:pPr>
              <a:spcAft>
                <a:spcPts val="0"/>
              </a:spcAft>
            </a:pPr>
            <a:r>
              <a:rPr lang="en-GB" sz="1800" dirty="0">
                <a:latin typeface="Times New Roman" panose="02020603050405020304" pitchFamily="18" charset="0"/>
                <a:ea typeface="ＭＳ 明朝" panose="02020609040205080304" pitchFamily="49" charset="-128"/>
              </a:rPr>
              <a:t> </a:t>
            </a:r>
          </a:p>
          <a:p>
            <a:pPr>
              <a:spcAft>
                <a:spcPts val="0"/>
              </a:spcAft>
            </a:pPr>
            <a:r>
              <a:rPr lang="en-GB" sz="1800" dirty="0">
                <a:latin typeface="Times New Roman" panose="02020603050405020304" pitchFamily="18" charset="0"/>
                <a:ea typeface="ＭＳ 明朝" panose="02020609040205080304" pitchFamily="49" charset="-128"/>
              </a:rPr>
              <a:t>Note the care here taken with scaling: the PWM function has a range of 0-1023, hence the scale factor.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 here is an integer, hence the conversion from a float, using round, as a precaution – this would probably happen anyway in the compiler.</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Why is there a control variable (</a:t>
            </a:r>
            <a:r>
              <a:rPr lang="en-GB" sz="1800" dirty="0" err="1">
                <a:latin typeface="Times New Roman" panose="02020603050405020304" pitchFamily="18" charset="0"/>
                <a:ea typeface="ＭＳ 明朝" panose="02020609040205080304" pitchFamily="49" charset="-128"/>
              </a:rPr>
              <a:t>boolean</a:t>
            </a:r>
            <a:r>
              <a:rPr lang="en-GB" sz="1800" dirty="0">
                <a:latin typeface="Times New Roman" panose="02020603050405020304" pitchFamily="18" charset="0"/>
                <a:ea typeface="ＭＳ 明朝" panose="02020609040205080304" pitchFamily="49" charset="-128"/>
              </a:rPr>
              <a:t> as it happens)?</a:t>
            </a:r>
          </a:p>
        </p:txBody>
      </p:sp>
      <p:sp>
        <p:nvSpPr>
          <p:cNvPr id="4" name="Rectangle 3">
            <a:extLst>
              <a:ext uri="{FF2B5EF4-FFF2-40B4-BE49-F238E27FC236}">
                <a16:creationId xmlns:a16="http://schemas.microsoft.com/office/drawing/2014/main" id="{325C1E83-2ECA-A54F-B3D6-3710CDF00256}"/>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1438376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6186309"/>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3.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Writing to the motor and serial monitor</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Now we just need to write the motor voltage to the motor.</a:t>
            </a:r>
          </a:p>
          <a:p>
            <a:pPr>
              <a:spcAft>
                <a:spcPts val="0"/>
              </a:spcAft>
            </a:pPr>
            <a:r>
              <a:rPr lang="en-GB" sz="1800" dirty="0">
                <a:latin typeface="Times New Roman" panose="02020603050405020304" pitchFamily="18" charset="0"/>
                <a:ea typeface="ＭＳ 明朝" panose="02020609040205080304" pitchFamily="49" charset="-128"/>
              </a:rPr>
              <a:t>But perhaps it needs a bit of conditioning, to stop it straying beyond 0-3 Volts, say?</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 control=1;</a:t>
            </a:r>
          </a:p>
          <a:p>
            <a:pPr>
              <a:spcAft>
                <a:spcPts val="0"/>
              </a:spcAft>
            </a:pPr>
            <a:r>
              <a:rPr lang="en-GB" sz="1800" dirty="0">
                <a:latin typeface="Times New Roman" panose="02020603050405020304" pitchFamily="18" charset="0"/>
                <a:ea typeface="ＭＳ 明朝" panose="02020609040205080304" pitchFamily="49" charset="-128"/>
              </a:rPr>
              <a:t>    if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&lt;0)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=0; </a:t>
            </a:r>
            <a:r>
              <a:rPr lang="en-GB" sz="1800" dirty="0" err="1">
                <a:latin typeface="Times New Roman" panose="02020603050405020304" pitchFamily="18" charset="0"/>
                <a:ea typeface="ＭＳ 明朝" panose="02020609040205080304" pitchFamily="49" charset="-128"/>
              </a:rPr>
              <a:t>interror</a:t>
            </a:r>
            <a:r>
              <a:rPr lang="en-GB" sz="1800" dirty="0">
                <a:latin typeface="Times New Roman" panose="02020603050405020304" pitchFamily="18" charset="0"/>
                <a:ea typeface="ＭＳ 明朝" panose="02020609040205080304" pitchFamily="49" charset="-128"/>
              </a:rPr>
              <a:t>=interror+1/KI/10000; if (</a:t>
            </a:r>
            <a:r>
              <a:rPr lang="en-GB" sz="1800" dirty="0" err="1">
                <a:latin typeface="Times New Roman" panose="02020603050405020304" pitchFamily="18" charset="0"/>
                <a:ea typeface="ＭＳ 明朝" panose="02020609040205080304" pitchFamily="49" charset="-128"/>
              </a:rPr>
              <a:t>interror</a:t>
            </a:r>
            <a:r>
              <a:rPr lang="en-GB" sz="1800" dirty="0">
                <a:latin typeface="Times New Roman" panose="02020603050405020304" pitchFamily="18" charset="0"/>
                <a:ea typeface="ＭＳ 明朝" panose="02020609040205080304" pitchFamily="49" charset="-128"/>
              </a:rPr>
              <a:t>&lt;-1/KI) {control=0;}} // underflow prevention</a:t>
            </a:r>
          </a:p>
          <a:p>
            <a:pPr>
              <a:spcAft>
                <a:spcPts val="0"/>
              </a:spcAft>
            </a:pPr>
            <a:r>
              <a:rPr lang="en-GB" sz="1800" dirty="0">
                <a:latin typeface="Times New Roman" panose="02020603050405020304" pitchFamily="18" charset="0"/>
                <a:ea typeface="ＭＳ 明朝" panose="02020609040205080304" pitchFamily="49" charset="-128"/>
              </a:rPr>
              <a:t>    if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&gt;600) {</a:t>
            </a:r>
            <a:r>
              <a:rPr lang="en-GB" sz="1800" dirty="0" err="1">
                <a:latin typeface="Times New Roman" panose="02020603050405020304" pitchFamily="18" charset="0"/>
                <a:ea typeface="ＭＳ 明朝" panose="02020609040205080304" pitchFamily="49" charset="-128"/>
              </a:rPr>
              <a:t>Vmotor</a:t>
            </a:r>
            <a:r>
              <a:rPr lang="en-GB" sz="1800" dirty="0">
                <a:latin typeface="Times New Roman" panose="02020603050405020304" pitchFamily="18" charset="0"/>
                <a:ea typeface="ＭＳ 明朝" panose="02020609040205080304" pitchFamily="49" charset="-128"/>
              </a:rPr>
              <a:t>=600; </a:t>
            </a:r>
            <a:r>
              <a:rPr lang="en-GB" sz="1800" dirty="0" err="1">
                <a:latin typeface="Times New Roman" panose="02020603050405020304" pitchFamily="18" charset="0"/>
                <a:ea typeface="ＭＳ 明朝" panose="02020609040205080304" pitchFamily="49" charset="-128"/>
              </a:rPr>
              <a:t>interror</a:t>
            </a:r>
            <a:r>
              <a:rPr lang="en-GB" sz="1800" dirty="0">
                <a:latin typeface="Times New Roman" panose="02020603050405020304" pitchFamily="18" charset="0"/>
                <a:ea typeface="ＭＳ 明朝" panose="02020609040205080304" pitchFamily="49" charset="-128"/>
              </a:rPr>
              <a:t>=interror-1/KI/10000; control=0;} // overflow prevention (Vmax = 5*600/1023 = c. 3 V)</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analogWrite</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motorpin,Vmotor</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Serial.println</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measspeed</a:t>
            </a: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As well as restricting the motor voltage to 0-600 (c. 0-3 V), there are other things going on here. One of them it to pause the integration process (so that’s what </a:t>
            </a:r>
            <a:r>
              <a:rPr lang="en-GB" sz="1800" i="1" dirty="0">
                <a:latin typeface="Times New Roman" panose="02020603050405020304" pitchFamily="18" charset="0"/>
                <a:ea typeface="ＭＳ 明朝" panose="02020609040205080304" pitchFamily="49" charset="-128"/>
              </a:rPr>
              <a:t>control</a:t>
            </a:r>
            <a:r>
              <a:rPr lang="en-GB" sz="1800" dirty="0">
                <a:latin typeface="Times New Roman" panose="02020603050405020304" pitchFamily="18" charset="0"/>
                <a:ea typeface="ＭＳ 明朝" panose="02020609040205080304" pitchFamily="49" charset="-128"/>
              </a:rPr>
              <a:t> does!) If we didn’t do this then if the motor were unable to reach set speed the integrator would continue to integrate for a long time and would struggle to return. There are always surprises, but these have to be spotted and solutions found.</a:t>
            </a:r>
          </a:p>
        </p:txBody>
      </p:sp>
      <p:sp>
        <p:nvSpPr>
          <p:cNvPr id="4" name="Rectangle 3">
            <a:extLst>
              <a:ext uri="{FF2B5EF4-FFF2-40B4-BE49-F238E27FC236}">
                <a16:creationId xmlns:a16="http://schemas.microsoft.com/office/drawing/2014/main" id="{B0288DA7-66B1-9842-8692-39488620309B}"/>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11905949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4801314"/>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4. Functions and/or interrupt routines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These can go anywhere, but after the loop is a good place.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i="1" dirty="0">
                <a:latin typeface="Times New Roman" panose="02020603050405020304" pitchFamily="18" charset="0"/>
                <a:ea typeface="ＭＳ 明朝" panose="02020609040205080304" pitchFamily="49" charset="-128"/>
              </a:rPr>
              <a:t>Measuring speed sensor indicated frequency</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a:t>
            </a:r>
            <a:r>
              <a:rPr lang="en-GB" sz="1800" dirty="0" err="1">
                <a:solidFill>
                  <a:srgbClr val="EFA100"/>
                </a:solidFill>
                <a:latin typeface="Times New Roman" panose="02020603050405020304" pitchFamily="18" charset="0"/>
                <a:ea typeface="ＭＳ 明朝" panose="02020609040205080304" pitchFamily="49" charset="-128"/>
              </a:rPr>
              <a:t>pulseIn</a:t>
            </a:r>
            <a:r>
              <a:rPr lang="en-GB" sz="1800" dirty="0">
                <a:solidFill>
                  <a:srgbClr val="EFA100"/>
                </a:solidFill>
                <a:latin typeface="Times New Roman" panose="02020603050405020304" pitchFamily="18" charset="0"/>
                <a:ea typeface="ＭＳ 明朝" panose="02020609040205080304" pitchFamily="49" charset="-128"/>
              </a:rPr>
              <a:t>() </a:t>
            </a:r>
            <a:r>
              <a:rPr lang="en-GB" sz="1800" dirty="0">
                <a:latin typeface="Times New Roman" panose="02020603050405020304" pitchFamily="18" charset="0"/>
                <a:ea typeface="ＭＳ 明朝" panose="02020609040205080304" pitchFamily="49" charset="-128"/>
              </a:rPr>
              <a:t>function is available for this purpose. Some people find this function unreliable, so it may be preferable to use an interrupt routine, such as: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 Interrupt routine to measure frequency ///////////////////////////</a:t>
            </a:r>
          </a:p>
          <a:p>
            <a:pPr>
              <a:spcAft>
                <a:spcPts val="0"/>
              </a:spcAft>
            </a:pPr>
            <a:r>
              <a:rPr lang="en-GB" sz="1800" dirty="0">
                <a:solidFill>
                  <a:srgbClr val="00B0F0"/>
                </a:solidFill>
                <a:latin typeface="Times New Roman" panose="02020603050405020304" pitchFamily="18" charset="0"/>
                <a:ea typeface="ＭＳ 明朝" panose="02020609040205080304" pitchFamily="49" charset="-128"/>
              </a:rPr>
              <a:t>void</a:t>
            </a: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freqcount</a:t>
            </a:r>
            <a:r>
              <a:rPr lang="en-GB" sz="1800" dirty="0">
                <a:latin typeface="Times New Roman" panose="02020603050405020304" pitchFamily="18" charset="0"/>
                <a:ea typeface="ＭＳ 明朝" panose="02020609040205080304" pitchFamily="49" charset="-128"/>
              </a:rPr>
              <a:t>() {</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pulseT</a:t>
            </a:r>
            <a:r>
              <a:rPr lang="en-GB" sz="1800" dirty="0">
                <a:latin typeface="Times New Roman" panose="02020603050405020304" pitchFamily="18" charset="0"/>
                <a:ea typeface="ＭＳ 明朝" panose="02020609040205080304" pitchFamily="49" charset="-128"/>
              </a:rPr>
              <a:t>=</a:t>
            </a:r>
            <a:r>
              <a:rPr lang="en-GB" sz="1800" dirty="0">
                <a:solidFill>
                  <a:srgbClr val="EFA100"/>
                </a:solidFill>
                <a:latin typeface="Times New Roman" panose="02020603050405020304" pitchFamily="18" charset="0"/>
                <a:ea typeface="ＭＳ 明朝" panose="02020609040205080304" pitchFamily="49" charset="-128"/>
              </a:rPr>
              <a:t>micros</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freq</a:t>
            </a:r>
            <a:r>
              <a:rPr lang="en-GB" sz="1800" dirty="0">
                <a:latin typeface="Times New Roman" panose="02020603050405020304" pitchFamily="18" charset="0"/>
                <a:ea typeface="ＭＳ 明朝" panose="02020609040205080304" pitchFamily="49" charset="-128"/>
              </a:rPr>
              <a:t>=1e6/</a:t>
            </a:r>
            <a:r>
              <a:rPr lang="en-GB" sz="1800" dirty="0">
                <a:solidFill>
                  <a:srgbClr val="EFA100"/>
                </a:solidFill>
                <a:latin typeface="Times New Roman" panose="02020603050405020304" pitchFamily="18" charset="0"/>
                <a:ea typeface="ＭＳ 明朝" panose="02020609040205080304" pitchFamily="49" charset="-128"/>
              </a:rPr>
              <a:t>float</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pulseT-prevpulseT</a:t>
            </a:r>
            <a:r>
              <a:rPr lang="en-GB" sz="1800" dirty="0">
                <a:latin typeface="Times New Roman" panose="02020603050405020304" pitchFamily="18" charset="0"/>
                <a:ea typeface="ＭＳ 明朝" panose="02020609040205080304" pitchFamily="49" charset="-128"/>
              </a:rPr>
              <a:t>); // Calculate speed sensor frequency</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prevpulseT</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pulseT</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a:t>
            </a:r>
          </a:p>
        </p:txBody>
      </p:sp>
      <p:sp>
        <p:nvSpPr>
          <p:cNvPr id="4" name="Rectangle 3">
            <a:extLst>
              <a:ext uri="{FF2B5EF4-FFF2-40B4-BE49-F238E27FC236}">
                <a16:creationId xmlns:a16="http://schemas.microsoft.com/office/drawing/2014/main" id="{98ED49B1-00BD-A943-BD21-4A413743415F}"/>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314002635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2BDBB4-2BAF-0245-9B6C-93EA691ACC11}"/>
              </a:ext>
            </a:extLst>
          </p:cNvPr>
          <p:cNvPicPr>
            <a:picLocks noChangeAspect="1"/>
          </p:cNvPicPr>
          <p:nvPr/>
        </p:nvPicPr>
        <p:blipFill>
          <a:blip r:embed="rId2"/>
          <a:stretch>
            <a:fillRect/>
          </a:stretch>
        </p:blipFill>
        <p:spPr>
          <a:xfrm>
            <a:off x="209573" y="2492896"/>
            <a:ext cx="4226954" cy="3168352"/>
          </a:xfrm>
          <a:prstGeom prst="rect">
            <a:avLst/>
          </a:prstGeom>
        </p:spPr>
      </p:pic>
      <p:pic>
        <p:nvPicPr>
          <p:cNvPr id="9" name="Picture 8">
            <a:extLst>
              <a:ext uri="{FF2B5EF4-FFF2-40B4-BE49-F238E27FC236}">
                <a16:creationId xmlns:a16="http://schemas.microsoft.com/office/drawing/2014/main" id="{36C04E95-4938-9348-90F6-00458C41F6A7}"/>
              </a:ext>
            </a:extLst>
          </p:cNvPr>
          <p:cNvPicPr>
            <a:picLocks noChangeAspect="1"/>
          </p:cNvPicPr>
          <p:nvPr/>
        </p:nvPicPr>
        <p:blipFill>
          <a:blip r:embed="rId3"/>
          <a:srcRect/>
          <a:stretch/>
        </p:blipFill>
        <p:spPr>
          <a:xfrm>
            <a:off x="4187848" y="2501280"/>
            <a:ext cx="4225677" cy="3168352"/>
          </a:xfrm>
          <a:prstGeom prst="rect">
            <a:avLst/>
          </a:prstGeom>
        </p:spPr>
      </p:pic>
      <p:sp>
        <p:nvSpPr>
          <p:cNvPr id="10" name="Rectangle 9">
            <a:extLst>
              <a:ext uri="{FF2B5EF4-FFF2-40B4-BE49-F238E27FC236}">
                <a16:creationId xmlns:a16="http://schemas.microsoft.com/office/drawing/2014/main" id="{5DBAEE56-F90C-1147-9447-C86A34F685BC}"/>
              </a:ext>
            </a:extLst>
          </p:cNvPr>
          <p:cNvSpPr/>
          <p:nvPr/>
        </p:nvSpPr>
        <p:spPr>
          <a:xfrm>
            <a:off x="1835696" y="5661248"/>
            <a:ext cx="1440160" cy="360040"/>
          </a:xfrm>
          <a:prstGeom prst="rect">
            <a:avLst/>
          </a:prstGeom>
        </p:spPr>
        <p:txBody>
          <a:bodyPr wrap="square">
            <a:noAutofit/>
          </a:bodyPr>
          <a:lstStyle/>
          <a:p>
            <a:pPr algn="ctr">
              <a:spcAft>
                <a:spcPts val="0"/>
              </a:spcAft>
            </a:pPr>
            <a:r>
              <a:rPr lang="en-GB" sz="1800" dirty="0">
                <a:latin typeface="Times New Roman" panose="02020603050405020304" pitchFamily="18" charset="0"/>
                <a:ea typeface="ＭＳ 明朝" panose="02020609040205080304" pitchFamily="49" charset="-128"/>
              </a:rPr>
              <a:t>Measured</a:t>
            </a:r>
          </a:p>
          <a:p>
            <a:pPr algn="ctr">
              <a:spcAft>
                <a:spcPts val="0"/>
              </a:spcAft>
            </a:pPr>
            <a:endParaRPr lang="en-GB" sz="1800" dirty="0">
              <a:latin typeface="Times New Roman" panose="02020603050405020304" pitchFamily="18" charset="0"/>
              <a:ea typeface="ＭＳ 明朝" panose="02020609040205080304" pitchFamily="49" charset="-128"/>
            </a:endParaRPr>
          </a:p>
        </p:txBody>
      </p:sp>
      <p:sp>
        <p:nvSpPr>
          <p:cNvPr id="11" name="Rectangle 10">
            <a:extLst>
              <a:ext uri="{FF2B5EF4-FFF2-40B4-BE49-F238E27FC236}">
                <a16:creationId xmlns:a16="http://schemas.microsoft.com/office/drawing/2014/main" id="{F08B2808-0272-F546-BB77-922B45C0E52B}"/>
              </a:ext>
            </a:extLst>
          </p:cNvPr>
          <p:cNvSpPr/>
          <p:nvPr/>
        </p:nvSpPr>
        <p:spPr>
          <a:xfrm>
            <a:off x="5704111" y="5661248"/>
            <a:ext cx="1440160" cy="360040"/>
          </a:xfrm>
          <a:prstGeom prst="rect">
            <a:avLst/>
          </a:prstGeom>
        </p:spPr>
        <p:txBody>
          <a:bodyPr wrap="square">
            <a:noAutofit/>
          </a:bodyPr>
          <a:lstStyle/>
          <a:p>
            <a:pPr algn="ctr">
              <a:spcAft>
                <a:spcPts val="0"/>
              </a:spcAft>
            </a:pPr>
            <a:r>
              <a:rPr lang="en-GB" sz="1800" dirty="0">
                <a:latin typeface="Times New Roman" panose="02020603050405020304" pitchFamily="18" charset="0"/>
                <a:ea typeface="ＭＳ 明朝" panose="02020609040205080304" pitchFamily="49" charset="-128"/>
              </a:rPr>
              <a:t>Modelled</a:t>
            </a:r>
          </a:p>
          <a:p>
            <a:pPr algn="ctr">
              <a:spcAft>
                <a:spcPts val="0"/>
              </a:spcAft>
            </a:pPr>
            <a:endParaRPr lang="en-GB" sz="1800" dirty="0">
              <a:latin typeface="Times New Roman" panose="02020603050405020304" pitchFamily="18" charset="0"/>
              <a:ea typeface="ＭＳ 明朝" panose="02020609040205080304" pitchFamily="49" charset="-128"/>
            </a:endParaRPr>
          </a:p>
        </p:txBody>
      </p:sp>
      <p:sp>
        <p:nvSpPr>
          <p:cNvPr id="12" name="Rectangle 11">
            <a:extLst>
              <a:ext uri="{FF2B5EF4-FFF2-40B4-BE49-F238E27FC236}">
                <a16:creationId xmlns:a16="http://schemas.microsoft.com/office/drawing/2014/main" id="{8A81CD7C-68D7-0E41-9EDD-AB3F343F716C}"/>
              </a:ext>
            </a:extLst>
          </p:cNvPr>
          <p:cNvSpPr/>
          <p:nvPr/>
        </p:nvSpPr>
        <p:spPr>
          <a:xfrm>
            <a:off x="467544" y="476672"/>
            <a:ext cx="8064896" cy="1872208"/>
          </a:xfrm>
          <a:prstGeom prst="rect">
            <a:avLst/>
          </a:prstGeom>
        </p:spPr>
        <p:txBody>
          <a:bodyPr wrap="square">
            <a:noAutofit/>
          </a:bodyPr>
          <a:lstStyle/>
          <a:p>
            <a:pPr>
              <a:spcAft>
                <a:spcPts val="0"/>
              </a:spcAft>
            </a:pPr>
            <a:r>
              <a:rPr lang="en-GB" sz="1800" b="1" dirty="0">
                <a:latin typeface="Times New Roman" panose="02020603050405020304" pitchFamily="18" charset="0"/>
                <a:ea typeface="ＭＳ 明朝" panose="02020609040205080304" pitchFamily="49" charset="-128"/>
              </a:rPr>
              <a:t>Recording experimental results</a:t>
            </a:r>
          </a:p>
          <a:p>
            <a:pPr>
              <a:spcAft>
                <a:spcPts val="0"/>
              </a:spcAft>
            </a:pPr>
            <a:endParaRPr lang="en-GB" sz="1800" b="1"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Try using </a:t>
            </a:r>
            <a:r>
              <a:rPr lang="en-GB" sz="1800" dirty="0" err="1">
                <a:latin typeface="Times New Roman" panose="02020603050405020304" pitchFamily="18" charset="0"/>
                <a:ea typeface="ＭＳ 明朝" panose="02020609040205080304" pitchFamily="49" charset="-128"/>
              </a:rPr>
              <a:t>CoolTerm</a:t>
            </a:r>
            <a:r>
              <a:rPr lang="en-GB" sz="1800" dirty="0">
                <a:latin typeface="Times New Roman" panose="02020603050405020304" pitchFamily="18" charset="0"/>
                <a:ea typeface="ＭＳ 明朝" panose="02020609040205080304" pitchFamily="49" charset="-128"/>
              </a:rPr>
              <a:t>: a freeware terminal emulator that allows data capture to a .txt file for import into </a:t>
            </a:r>
            <a:r>
              <a:rPr lang="en-GB" sz="1800" dirty="0" err="1">
                <a:latin typeface="Times New Roman" panose="02020603050405020304" pitchFamily="18" charset="0"/>
                <a:ea typeface="ＭＳ 明朝" panose="02020609040205080304" pitchFamily="49" charset="-128"/>
              </a:rPr>
              <a:t>Matlab</a:t>
            </a:r>
            <a:r>
              <a:rPr lang="en-GB" sz="1800" dirty="0">
                <a:latin typeface="Times New Roman" panose="02020603050405020304" pitchFamily="18" charset="0"/>
                <a:ea typeface="ＭＳ 明朝" panose="02020609040205080304" pitchFamily="49" charset="-128"/>
              </a:rPr>
              <a:t> or Excel etc.</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This is a great way of recording the response of your system, you can even compare it to theory…</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endParaRPr lang="en-GB" sz="1800" dirty="0">
              <a:latin typeface="Times New Roman" panose="02020603050405020304" pitchFamily="18" charset="0"/>
              <a:ea typeface="ＭＳ 明朝" panose="02020609040205080304" pitchFamily="49" charset="-128"/>
            </a:endParaRPr>
          </a:p>
        </p:txBody>
      </p:sp>
      <p:sp>
        <p:nvSpPr>
          <p:cNvPr id="14" name="Rectangle 13">
            <a:extLst>
              <a:ext uri="{FF2B5EF4-FFF2-40B4-BE49-F238E27FC236}">
                <a16:creationId xmlns:a16="http://schemas.microsoft.com/office/drawing/2014/main" id="{CB64DCC0-26B3-0D4E-AC20-393C622A2358}"/>
              </a:ext>
            </a:extLst>
          </p:cNvPr>
          <p:cNvSpPr/>
          <p:nvPr/>
        </p:nvSpPr>
        <p:spPr>
          <a:xfrm>
            <a:off x="467544" y="6073878"/>
            <a:ext cx="8064896" cy="595482"/>
          </a:xfrm>
          <a:prstGeom prst="rect">
            <a:avLst/>
          </a:prstGeom>
        </p:spPr>
        <p:txBody>
          <a:bodyPr wrap="square">
            <a:noAutofit/>
          </a:bodyPr>
          <a:lstStyle/>
          <a:p>
            <a:pPr>
              <a:spcAft>
                <a:spcPts val="0"/>
              </a:spcAft>
            </a:pPr>
            <a:r>
              <a:rPr lang="en-GB" sz="1800" dirty="0">
                <a:latin typeface="Times New Roman" panose="02020603050405020304" pitchFamily="18" charset="0"/>
                <a:ea typeface="ＭＳ 明朝" panose="02020609040205080304" pitchFamily="49" charset="-128"/>
              </a:rPr>
              <a:t>You can use the following </a:t>
            </a:r>
            <a:r>
              <a:rPr lang="en-GB" sz="1800" dirty="0" err="1">
                <a:latin typeface="Times New Roman" panose="02020603050405020304" pitchFamily="18" charset="0"/>
                <a:ea typeface="ＭＳ 明朝" panose="02020609040205080304" pitchFamily="49" charset="-128"/>
              </a:rPr>
              <a:t>Matlab</a:t>
            </a:r>
            <a:r>
              <a:rPr lang="en-GB" sz="1800" dirty="0">
                <a:latin typeface="Times New Roman" panose="02020603050405020304" pitchFamily="18" charset="0"/>
                <a:ea typeface="ＭＳ 明朝" panose="02020609040205080304" pitchFamily="49" charset="-128"/>
              </a:rPr>
              <a:t> code (or similar) to model the step response, if you are interested. This needs installation of the </a:t>
            </a:r>
            <a:r>
              <a:rPr lang="en-GB" sz="1800" i="1" dirty="0">
                <a:latin typeface="Times New Roman" panose="02020603050405020304" pitchFamily="18" charset="0"/>
                <a:ea typeface="ＭＳ 明朝" panose="02020609040205080304" pitchFamily="49" charset="-128"/>
              </a:rPr>
              <a:t>control systems </a:t>
            </a:r>
            <a:r>
              <a:rPr lang="en-GB" sz="1800" dirty="0">
                <a:latin typeface="Times New Roman" panose="02020603050405020304" pitchFamily="18" charset="0"/>
                <a:ea typeface="ＭＳ 明朝" panose="02020609040205080304" pitchFamily="49" charset="-128"/>
              </a:rPr>
              <a:t>toolbox.</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endParaRPr lang="en-GB" sz="1800" dirty="0">
              <a:latin typeface="Times New Roman" panose="02020603050405020304" pitchFamily="18" charset="0"/>
              <a:ea typeface="ＭＳ 明朝" panose="02020609040205080304" pitchFamily="49" charset="-128"/>
            </a:endParaRPr>
          </a:p>
        </p:txBody>
      </p:sp>
      <p:sp>
        <p:nvSpPr>
          <p:cNvPr id="15" name="Rectangle 14">
            <a:extLst>
              <a:ext uri="{FF2B5EF4-FFF2-40B4-BE49-F238E27FC236}">
                <a16:creationId xmlns:a16="http://schemas.microsoft.com/office/drawing/2014/main" id="{59CE5F9C-52C2-994E-A1A2-CCCF3E4B028C}"/>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4005868278"/>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DDBB35-00C3-A94E-880D-1D393B6E8F7D}"/>
              </a:ext>
            </a:extLst>
          </p:cNvPr>
          <p:cNvSpPr/>
          <p:nvPr/>
        </p:nvSpPr>
        <p:spPr>
          <a:xfrm>
            <a:off x="323528" y="548680"/>
            <a:ext cx="8324465" cy="6186309"/>
          </a:xfrm>
          <a:prstGeom prst="rect">
            <a:avLst/>
          </a:prstGeom>
        </p:spPr>
        <p:txBody>
          <a:bodyPr wrap="square">
            <a:spAutoFit/>
          </a:bodyPr>
          <a:lstStyle/>
          <a:p>
            <a:pPr algn="ctr">
              <a:spcAft>
                <a:spcPts val="0"/>
              </a:spcAft>
            </a:pPr>
            <a:r>
              <a:rPr lang="en-GB" sz="1600" b="1" dirty="0">
                <a:latin typeface="Times New Roman" panose="02020603050405020304" pitchFamily="18" charset="0"/>
                <a:ea typeface="ＭＳ 明朝" panose="02020609040205080304" pitchFamily="49" charset="-128"/>
              </a:rPr>
              <a:t>Optional </a:t>
            </a:r>
            <a:r>
              <a:rPr lang="en-GB" sz="1600" b="1" dirty="0" err="1">
                <a:latin typeface="Times New Roman" panose="02020603050405020304" pitchFamily="18" charset="0"/>
                <a:ea typeface="ＭＳ 明朝" panose="02020609040205080304" pitchFamily="49" charset="-128"/>
              </a:rPr>
              <a:t>Matlab</a:t>
            </a:r>
            <a:r>
              <a:rPr lang="en-GB" sz="1600" b="1" dirty="0">
                <a:latin typeface="Times New Roman" panose="02020603050405020304" pitchFamily="18" charset="0"/>
                <a:ea typeface="ＭＳ 明朝" panose="02020609040205080304" pitchFamily="49" charset="-128"/>
              </a:rPr>
              <a:t> code to model the step response of the system</a:t>
            </a:r>
          </a:p>
          <a:p>
            <a:pPr>
              <a:spcAft>
                <a:spcPts val="0"/>
              </a:spcAft>
            </a:pPr>
            <a:endParaRPr lang="en-US" sz="1000" dirty="0">
              <a:solidFill>
                <a:srgbClr val="000000"/>
              </a:solidFill>
              <a:latin typeface="Courier" pitchFamily="2" charset="0"/>
              <a:ea typeface="ＭＳ 明朝" panose="02020609040205080304" pitchFamily="49" charset="-128"/>
              <a:cs typeface="Courier" pitchFamily="2" charset="0"/>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clear </a:t>
            </a:r>
            <a:r>
              <a:rPr lang="en-US" sz="1000" dirty="0">
                <a:solidFill>
                  <a:srgbClr val="A020F0"/>
                </a:solidFill>
                <a:latin typeface="Courier" pitchFamily="2" charset="0"/>
                <a:ea typeface="ＭＳ 明朝" panose="02020609040205080304" pitchFamily="49" charset="-128"/>
                <a:cs typeface="Courier" pitchFamily="2" charset="0"/>
              </a:rPr>
              <a:t>all</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close </a:t>
            </a:r>
            <a:r>
              <a:rPr lang="en-US" sz="1000" dirty="0">
                <a:solidFill>
                  <a:srgbClr val="A020F0"/>
                </a:solidFill>
                <a:latin typeface="Courier" pitchFamily="2" charset="0"/>
                <a:ea typeface="ＭＳ 明朝" panose="02020609040205080304" pitchFamily="49" charset="-128"/>
                <a:cs typeface="Courier" pitchFamily="2" charset="0"/>
              </a:rPr>
              <a:t>all</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A020F0"/>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Plant parameters</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Kv</a:t>
            </a:r>
            <a:r>
              <a:rPr lang="en-US" sz="1000" dirty="0">
                <a:solidFill>
                  <a:srgbClr val="000000"/>
                </a:solidFill>
                <a:latin typeface="Courier" pitchFamily="2" charset="0"/>
                <a:ea typeface="ＭＳ 明朝" panose="02020609040205080304" pitchFamily="49" charset="-128"/>
                <a:cs typeface="Courier" pitchFamily="2" charset="0"/>
              </a:rPr>
              <a:t>=800; </a:t>
            </a:r>
            <a:r>
              <a:rPr lang="en-US" sz="1000" dirty="0">
                <a:solidFill>
                  <a:srgbClr val="228B22"/>
                </a:solidFill>
                <a:latin typeface="Courier" pitchFamily="2" charset="0"/>
                <a:ea typeface="ＭＳ 明朝" panose="02020609040205080304" pitchFamily="49" charset="-128"/>
                <a:cs typeface="Courier" pitchFamily="2" charset="0"/>
              </a:rPr>
              <a:t>% motor speed constant (rpm per Volt)</a:t>
            </a: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T=0.25; </a:t>
            </a:r>
            <a:r>
              <a:rPr lang="en-US" sz="1000" dirty="0">
                <a:solidFill>
                  <a:srgbClr val="228B22"/>
                </a:solidFill>
                <a:latin typeface="Courier" pitchFamily="2" charset="0"/>
                <a:ea typeface="ＭＳ 明朝" panose="02020609040205080304" pitchFamily="49" charset="-128"/>
                <a:cs typeface="Courier" pitchFamily="2" charset="0"/>
              </a:rPr>
              <a:t>% motor time constant (s)</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wo=1/T; </a:t>
            </a:r>
            <a:r>
              <a:rPr lang="en-US" sz="1000" dirty="0">
                <a:solidFill>
                  <a:srgbClr val="228B22"/>
                </a:solidFill>
                <a:latin typeface="Courier" pitchFamily="2" charset="0"/>
                <a:ea typeface="ＭＳ 明朝" panose="02020609040205080304" pitchFamily="49" charset="-128"/>
                <a:cs typeface="Courier" pitchFamily="2" charset="0"/>
              </a:rPr>
              <a:t>% corresponding motor response frequency in rad/s</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desired control parameters</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wn</a:t>
            </a:r>
            <a:r>
              <a:rPr lang="en-US" sz="1000" dirty="0">
                <a:solidFill>
                  <a:srgbClr val="000000"/>
                </a:solidFill>
                <a:latin typeface="Courier" pitchFamily="2" charset="0"/>
                <a:ea typeface="ＭＳ 明朝" panose="02020609040205080304" pitchFamily="49" charset="-128"/>
                <a:cs typeface="Courier" pitchFamily="2" charset="0"/>
              </a:rPr>
              <a:t>=4;</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zeta=1;</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required PI controller parameters</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Kp</a:t>
            </a:r>
            <a:r>
              <a:rPr lang="en-US" sz="1000" dirty="0">
                <a:solidFill>
                  <a:srgbClr val="000000"/>
                </a:solidFill>
                <a:latin typeface="Courier" pitchFamily="2" charset="0"/>
                <a:ea typeface="ＭＳ 明朝" panose="02020609040205080304" pitchFamily="49" charset="-128"/>
                <a:cs typeface="Courier" pitchFamily="2" charset="0"/>
              </a:rPr>
              <a:t>=(2*zeta*</a:t>
            </a:r>
            <a:r>
              <a:rPr lang="en-US" sz="1000" dirty="0" err="1">
                <a:solidFill>
                  <a:srgbClr val="000000"/>
                </a:solidFill>
                <a:latin typeface="Courier" pitchFamily="2" charset="0"/>
                <a:ea typeface="ＭＳ 明朝" panose="02020609040205080304" pitchFamily="49" charset="-128"/>
                <a:cs typeface="Courier" pitchFamily="2" charset="0"/>
              </a:rPr>
              <a:t>wn</a:t>
            </a:r>
            <a:r>
              <a:rPr lang="en-US" sz="1000" dirty="0">
                <a:solidFill>
                  <a:srgbClr val="000000"/>
                </a:solidFill>
                <a:latin typeface="Courier" pitchFamily="2" charset="0"/>
                <a:ea typeface="ＭＳ 明朝" panose="02020609040205080304" pitchFamily="49" charset="-128"/>
                <a:cs typeface="Courier" pitchFamily="2" charset="0"/>
              </a:rPr>
              <a:t>/wo-1)/</a:t>
            </a:r>
            <a:r>
              <a:rPr lang="en-US" sz="1000" dirty="0" err="1">
                <a:solidFill>
                  <a:srgbClr val="000000"/>
                </a:solidFill>
                <a:latin typeface="Courier" pitchFamily="2" charset="0"/>
                <a:ea typeface="ＭＳ 明朝" panose="02020609040205080304" pitchFamily="49" charset="-128"/>
                <a:cs typeface="Courier" pitchFamily="2" charset="0"/>
              </a:rPr>
              <a:t>Kv</a:t>
            </a:r>
            <a:endParaRPr lang="en-US" sz="1000" dirty="0">
              <a:solidFill>
                <a:srgbClr val="000000"/>
              </a:solidFill>
              <a:latin typeface="Courier" pitchFamily="2" charset="0"/>
              <a:ea typeface="ＭＳ 明朝" panose="02020609040205080304" pitchFamily="49" charset="-128"/>
              <a:cs typeface="Courier" pitchFamily="2" charset="0"/>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KI=wn^2/</a:t>
            </a:r>
            <a:r>
              <a:rPr lang="en-US" sz="1000" dirty="0" err="1">
                <a:solidFill>
                  <a:srgbClr val="000000"/>
                </a:solidFill>
                <a:latin typeface="Courier" pitchFamily="2" charset="0"/>
                <a:ea typeface="ＭＳ 明朝" panose="02020609040205080304" pitchFamily="49" charset="-128"/>
                <a:cs typeface="Courier" pitchFamily="2" charset="0"/>
              </a:rPr>
              <a:t>Kv</a:t>
            </a:r>
            <a:r>
              <a:rPr lang="en-US" sz="1000" dirty="0">
                <a:solidFill>
                  <a:srgbClr val="000000"/>
                </a:solidFill>
                <a:latin typeface="Courier" pitchFamily="2" charset="0"/>
                <a:ea typeface="ＭＳ 明朝" panose="02020609040205080304" pitchFamily="49" charset="-128"/>
                <a:cs typeface="Courier" pitchFamily="2" charset="0"/>
              </a:rPr>
              <a:t>/wo</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Set speed</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nset</a:t>
            </a:r>
            <a:r>
              <a:rPr lang="en-US" sz="1000" dirty="0">
                <a:solidFill>
                  <a:srgbClr val="000000"/>
                </a:solidFill>
                <a:latin typeface="Courier" pitchFamily="2" charset="0"/>
                <a:ea typeface="ＭＳ 明朝" panose="02020609040205080304" pitchFamily="49" charset="-128"/>
                <a:cs typeface="Courier" pitchFamily="2" charset="0"/>
              </a:rPr>
              <a:t> = 1000;</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s=</a:t>
            </a:r>
            <a:r>
              <a:rPr lang="en-US" sz="1000" dirty="0" err="1">
                <a:solidFill>
                  <a:srgbClr val="000000"/>
                </a:solidFill>
                <a:latin typeface="Courier" pitchFamily="2" charset="0"/>
                <a:ea typeface="ＭＳ 明朝" panose="02020609040205080304" pitchFamily="49" charset="-128"/>
                <a:cs typeface="Courier" pitchFamily="2" charset="0"/>
              </a:rPr>
              <a:t>tf</a:t>
            </a: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a:solidFill>
                  <a:srgbClr val="A020F0"/>
                </a:solidFill>
                <a:latin typeface="Courier" pitchFamily="2" charset="0"/>
                <a:ea typeface="ＭＳ 明朝" panose="02020609040205080304" pitchFamily="49" charset="-128"/>
                <a:cs typeface="Courier" pitchFamily="2" charset="0"/>
              </a:rPr>
              <a:t>'s'</a:t>
            </a:r>
            <a:r>
              <a:rPr lang="en-US" sz="1000" dirty="0">
                <a:solidFill>
                  <a:srgbClr val="000000"/>
                </a:solidFill>
                <a:latin typeface="Courier" pitchFamily="2" charset="0"/>
                <a:ea typeface="ＭＳ 明朝" panose="02020609040205080304" pitchFamily="49" charset="-128"/>
                <a:cs typeface="Courier" pitchFamily="2" charset="0"/>
              </a:rPr>
              <a:t>);</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plant=</a:t>
            </a:r>
            <a:r>
              <a:rPr lang="en-US" sz="1000" dirty="0" err="1">
                <a:solidFill>
                  <a:srgbClr val="000000"/>
                </a:solidFill>
                <a:latin typeface="Courier" pitchFamily="2" charset="0"/>
                <a:ea typeface="ＭＳ 明朝" panose="02020609040205080304" pitchFamily="49" charset="-128"/>
                <a:cs typeface="Courier" pitchFamily="2" charset="0"/>
              </a:rPr>
              <a:t>Kv</a:t>
            </a:r>
            <a:r>
              <a:rPr lang="en-US" sz="1000" dirty="0">
                <a:solidFill>
                  <a:srgbClr val="000000"/>
                </a:solidFill>
                <a:latin typeface="Courier" pitchFamily="2" charset="0"/>
                <a:ea typeface="ＭＳ 明朝" panose="02020609040205080304" pitchFamily="49" charset="-128"/>
                <a:cs typeface="Courier" pitchFamily="2" charset="0"/>
              </a:rPr>
              <a:t>*wo/(</a:t>
            </a:r>
            <a:r>
              <a:rPr lang="en-US" sz="1000" dirty="0" err="1">
                <a:solidFill>
                  <a:srgbClr val="000000"/>
                </a:solidFill>
                <a:latin typeface="Courier" pitchFamily="2" charset="0"/>
                <a:ea typeface="ＭＳ 明朝" panose="02020609040205080304" pitchFamily="49" charset="-128"/>
                <a:cs typeface="Courier" pitchFamily="2" charset="0"/>
              </a:rPr>
              <a:t>s+wo</a:t>
            </a:r>
            <a:r>
              <a:rPr lang="en-US" sz="1000" dirty="0">
                <a:solidFill>
                  <a:srgbClr val="000000"/>
                </a:solidFill>
                <a:latin typeface="Courier" pitchFamily="2" charset="0"/>
                <a:ea typeface="ＭＳ 明朝" panose="02020609040205080304" pitchFamily="49" charset="-128"/>
                <a:cs typeface="Courier" pitchFamily="2" charset="0"/>
              </a:rPr>
              <a:t>); </a:t>
            </a:r>
            <a:r>
              <a:rPr lang="en-US" sz="1000" dirty="0">
                <a:solidFill>
                  <a:srgbClr val="228B22"/>
                </a:solidFill>
                <a:latin typeface="Courier" pitchFamily="2" charset="0"/>
                <a:ea typeface="ＭＳ 明朝" panose="02020609040205080304" pitchFamily="49" charset="-128"/>
                <a:cs typeface="Courier" pitchFamily="2" charset="0"/>
              </a:rPr>
              <a:t>% Plant transfer function</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PID=</a:t>
            </a:r>
            <a:r>
              <a:rPr lang="en-US" sz="1000" dirty="0" err="1">
                <a:solidFill>
                  <a:srgbClr val="000000"/>
                </a:solidFill>
                <a:latin typeface="Courier" pitchFamily="2" charset="0"/>
                <a:ea typeface="ＭＳ 明朝" panose="02020609040205080304" pitchFamily="49" charset="-128"/>
                <a:cs typeface="Courier" pitchFamily="2" charset="0"/>
              </a:rPr>
              <a:t>Kp+KI</a:t>
            </a:r>
            <a:r>
              <a:rPr lang="en-US" sz="1000" dirty="0">
                <a:solidFill>
                  <a:srgbClr val="000000"/>
                </a:solidFill>
                <a:latin typeface="Courier" pitchFamily="2" charset="0"/>
                <a:ea typeface="ＭＳ 明朝" panose="02020609040205080304" pitchFamily="49" charset="-128"/>
                <a:cs typeface="Courier" pitchFamily="2" charset="0"/>
              </a:rPr>
              <a:t>/s; </a:t>
            </a:r>
            <a:r>
              <a:rPr lang="en-US" sz="1000" dirty="0">
                <a:solidFill>
                  <a:srgbClr val="228B22"/>
                </a:solidFill>
                <a:latin typeface="Courier" pitchFamily="2" charset="0"/>
                <a:ea typeface="ＭＳ 明朝" panose="02020609040205080304" pitchFamily="49" charset="-128"/>
                <a:cs typeface="Courier" pitchFamily="2" charset="0"/>
              </a:rPr>
              <a:t>% PID transfer function</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closedloopTF</a:t>
            </a:r>
            <a:r>
              <a:rPr lang="en-US" sz="1000" dirty="0">
                <a:solidFill>
                  <a:srgbClr val="000000"/>
                </a:solidFill>
                <a:latin typeface="Courier" pitchFamily="2" charset="0"/>
                <a:ea typeface="ＭＳ 明朝" panose="02020609040205080304" pitchFamily="49" charset="-128"/>
                <a:cs typeface="Courier" pitchFamily="2" charset="0"/>
              </a:rPr>
              <a:t>=PID*plant/(1+PID*plant); </a:t>
            </a:r>
            <a:r>
              <a:rPr lang="en-US" sz="1000" dirty="0">
                <a:solidFill>
                  <a:srgbClr val="228B22"/>
                </a:solidFill>
                <a:latin typeface="Courier" pitchFamily="2" charset="0"/>
                <a:ea typeface="ＭＳ 明朝" panose="02020609040205080304" pitchFamily="49" charset="-128"/>
                <a:cs typeface="Courier" pitchFamily="2" charset="0"/>
              </a:rPr>
              <a:t>% Closed-loop transfer function</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228B22"/>
                </a:solidFill>
                <a:latin typeface="Courier" pitchFamily="2" charset="0"/>
                <a:ea typeface="ＭＳ 明朝" panose="02020609040205080304" pitchFamily="49" charset="-128"/>
                <a:cs typeface="Courier" pitchFamily="2" charset="0"/>
              </a:rPr>
              <a:t>% Calculate and plot step response</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t=0:0.01:3;</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err="1">
                <a:solidFill>
                  <a:srgbClr val="000000"/>
                </a:solidFill>
                <a:latin typeface="Courier" pitchFamily="2" charset="0"/>
                <a:ea typeface="ＭＳ 明朝" panose="02020609040205080304" pitchFamily="49" charset="-128"/>
                <a:cs typeface="Courier" pitchFamily="2" charset="0"/>
              </a:rPr>
              <a:t>stepresp,t</a:t>
            </a:r>
            <a:r>
              <a:rPr lang="en-US" sz="1000" dirty="0">
                <a:solidFill>
                  <a:srgbClr val="000000"/>
                </a:solidFill>
                <a:latin typeface="Courier" pitchFamily="2" charset="0"/>
                <a:ea typeface="ＭＳ 明朝" panose="02020609040205080304" pitchFamily="49" charset="-128"/>
                <a:cs typeface="Courier" pitchFamily="2" charset="0"/>
              </a:rPr>
              <a:t>]=step(</a:t>
            </a:r>
            <a:r>
              <a:rPr lang="en-US" sz="1000" dirty="0" err="1">
                <a:solidFill>
                  <a:srgbClr val="000000"/>
                </a:solidFill>
                <a:latin typeface="Courier" pitchFamily="2" charset="0"/>
                <a:ea typeface="ＭＳ 明朝" panose="02020609040205080304" pitchFamily="49" charset="-128"/>
                <a:cs typeface="Courier" pitchFamily="2" charset="0"/>
              </a:rPr>
              <a:t>closedloopTF,t</a:t>
            </a:r>
            <a:r>
              <a:rPr lang="en-US" sz="1000" dirty="0">
                <a:solidFill>
                  <a:srgbClr val="000000"/>
                </a:solidFill>
                <a:latin typeface="Courier" pitchFamily="2" charset="0"/>
                <a:ea typeface="ＭＳ 明朝" panose="02020609040205080304" pitchFamily="49" charset="-128"/>
                <a:cs typeface="Courier" pitchFamily="2" charset="0"/>
              </a:rPr>
              <a:t>); </a:t>
            </a:r>
            <a:r>
              <a:rPr lang="en-US" sz="1000" dirty="0">
                <a:solidFill>
                  <a:srgbClr val="228B22"/>
                </a:solidFill>
                <a:latin typeface="Courier" pitchFamily="2" charset="0"/>
                <a:ea typeface="ＭＳ 明朝" panose="02020609040205080304" pitchFamily="49" charset="-128"/>
                <a:cs typeface="Courier" pitchFamily="2" charset="0"/>
              </a:rPr>
              <a:t>% Unit-step response</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stepresp</a:t>
            </a: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err="1">
                <a:solidFill>
                  <a:srgbClr val="000000"/>
                </a:solidFill>
                <a:latin typeface="Courier" pitchFamily="2" charset="0"/>
                <a:ea typeface="ＭＳ 明朝" panose="02020609040205080304" pitchFamily="49" charset="-128"/>
                <a:cs typeface="Courier" pitchFamily="2" charset="0"/>
              </a:rPr>
              <a:t>nset</a:t>
            </a: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err="1">
                <a:solidFill>
                  <a:srgbClr val="000000"/>
                </a:solidFill>
                <a:latin typeface="Courier" pitchFamily="2" charset="0"/>
                <a:ea typeface="ＭＳ 明朝" panose="02020609040205080304" pitchFamily="49" charset="-128"/>
                <a:cs typeface="Courier" pitchFamily="2" charset="0"/>
              </a:rPr>
              <a:t>stepresp</a:t>
            </a:r>
            <a:r>
              <a:rPr lang="en-US" sz="1000" dirty="0">
                <a:solidFill>
                  <a:srgbClr val="000000"/>
                </a:solidFill>
                <a:latin typeface="Courier" pitchFamily="2" charset="0"/>
                <a:ea typeface="ＭＳ 明朝" panose="02020609040205080304" pitchFamily="49" charset="-128"/>
                <a:cs typeface="Courier" pitchFamily="2" charset="0"/>
              </a:rPr>
              <a:t>;</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figure</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plot(t,stepresp,</a:t>
            </a:r>
            <a:r>
              <a:rPr lang="en-US" sz="1000" dirty="0">
                <a:solidFill>
                  <a:srgbClr val="A020F0"/>
                </a:solidFill>
                <a:latin typeface="Courier" pitchFamily="2" charset="0"/>
                <a:ea typeface="ＭＳ 明朝" panose="02020609040205080304" pitchFamily="49" charset="-128"/>
                <a:cs typeface="Courier" pitchFamily="2" charset="0"/>
              </a:rPr>
              <a:t>'LineWidth'</a:t>
            </a:r>
            <a:r>
              <a:rPr lang="en-US" sz="1000" dirty="0">
                <a:solidFill>
                  <a:srgbClr val="000000"/>
                </a:solidFill>
                <a:latin typeface="Courier" pitchFamily="2" charset="0"/>
                <a:ea typeface="ＭＳ 明朝" panose="02020609040205080304" pitchFamily="49" charset="-128"/>
                <a:cs typeface="Courier" pitchFamily="2" charset="0"/>
              </a:rPr>
              <a:t>,1.5)</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ylim</a:t>
            </a:r>
            <a:r>
              <a:rPr lang="en-US" sz="1000" dirty="0">
                <a:solidFill>
                  <a:srgbClr val="000000"/>
                </a:solidFill>
                <a:latin typeface="Courier" pitchFamily="2" charset="0"/>
                <a:ea typeface="ＭＳ 明朝" panose="02020609040205080304" pitchFamily="49" charset="-128"/>
                <a:cs typeface="Courier" pitchFamily="2" charset="0"/>
              </a:rPr>
              <a:t>([0 1.1*max(</a:t>
            </a:r>
            <a:r>
              <a:rPr lang="en-US" sz="1000" dirty="0" err="1">
                <a:solidFill>
                  <a:srgbClr val="000000"/>
                </a:solidFill>
                <a:latin typeface="Courier" pitchFamily="2" charset="0"/>
                <a:ea typeface="ＭＳ 明朝" panose="02020609040205080304" pitchFamily="49" charset="-128"/>
                <a:cs typeface="Courier" pitchFamily="2" charset="0"/>
              </a:rPr>
              <a:t>stepresp</a:t>
            </a:r>
            <a:r>
              <a:rPr lang="en-US" sz="1000" dirty="0">
                <a:solidFill>
                  <a:srgbClr val="000000"/>
                </a:solidFill>
                <a:latin typeface="Courier" pitchFamily="2" charset="0"/>
                <a:ea typeface="ＭＳ 明朝" panose="02020609040205080304" pitchFamily="49" charset="-128"/>
                <a:cs typeface="Courier" pitchFamily="2" charset="0"/>
              </a:rPr>
              <a:t>)])</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grid </a:t>
            </a:r>
            <a:r>
              <a:rPr lang="en-US" sz="1000" dirty="0">
                <a:solidFill>
                  <a:srgbClr val="A020F0"/>
                </a:solidFill>
                <a:latin typeface="Courier" pitchFamily="2" charset="0"/>
                <a:ea typeface="ＭＳ 明朝" panose="02020609040205080304" pitchFamily="49" charset="-128"/>
                <a:cs typeface="Courier" pitchFamily="2" charset="0"/>
              </a:rPr>
              <a:t>minor</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xlabel</a:t>
            </a: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a:solidFill>
                  <a:srgbClr val="A020F0"/>
                </a:solidFill>
                <a:latin typeface="Courier" pitchFamily="2" charset="0"/>
                <a:ea typeface="ＭＳ 明朝" panose="02020609040205080304" pitchFamily="49" charset="-128"/>
                <a:cs typeface="Courier" pitchFamily="2" charset="0"/>
              </a:rPr>
              <a:t>'Time (s)'</a:t>
            </a:r>
            <a:r>
              <a:rPr lang="en-US" sz="1000" dirty="0">
                <a:solidFill>
                  <a:srgbClr val="000000"/>
                </a:solidFill>
                <a:latin typeface="Courier" pitchFamily="2" charset="0"/>
                <a:ea typeface="ＭＳ 明朝" panose="02020609040205080304" pitchFamily="49" charset="-128"/>
                <a:cs typeface="Courier" pitchFamily="2" charset="0"/>
              </a:rPr>
              <a:t>, </a:t>
            </a:r>
            <a:r>
              <a:rPr lang="en-US" sz="1000" dirty="0">
                <a:solidFill>
                  <a:srgbClr val="A020F0"/>
                </a:solidFill>
                <a:latin typeface="Courier" pitchFamily="2" charset="0"/>
                <a:ea typeface="ＭＳ 明朝" panose="02020609040205080304" pitchFamily="49" charset="-128"/>
                <a:cs typeface="Courier" pitchFamily="2" charset="0"/>
              </a:rPr>
              <a:t>'</a:t>
            </a:r>
            <a:r>
              <a:rPr lang="en-US" sz="1000" dirty="0" err="1">
                <a:solidFill>
                  <a:srgbClr val="A020F0"/>
                </a:solidFill>
                <a:latin typeface="Courier" pitchFamily="2" charset="0"/>
                <a:ea typeface="ＭＳ 明朝" panose="02020609040205080304" pitchFamily="49" charset="-128"/>
                <a:cs typeface="Courier" pitchFamily="2" charset="0"/>
              </a:rPr>
              <a:t>fontsize</a:t>
            </a:r>
            <a:r>
              <a:rPr lang="en-US" sz="1000" dirty="0">
                <a:solidFill>
                  <a:srgbClr val="A020F0"/>
                </a:solidFill>
                <a:latin typeface="Courier" pitchFamily="2" charset="0"/>
                <a:ea typeface="ＭＳ 明朝" panose="02020609040205080304" pitchFamily="49" charset="-128"/>
                <a:cs typeface="Courier" pitchFamily="2" charset="0"/>
              </a:rPr>
              <a:t>'</a:t>
            </a:r>
            <a:r>
              <a:rPr lang="en-US" sz="1000" dirty="0">
                <a:solidFill>
                  <a:srgbClr val="000000"/>
                </a:solidFill>
                <a:latin typeface="Courier" pitchFamily="2" charset="0"/>
                <a:ea typeface="ＭＳ 明朝" panose="02020609040205080304" pitchFamily="49" charset="-128"/>
                <a:cs typeface="Courier" pitchFamily="2" charset="0"/>
              </a:rPr>
              <a:t>, 12)</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err="1">
                <a:solidFill>
                  <a:srgbClr val="000000"/>
                </a:solidFill>
                <a:latin typeface="Courier" pitchFamily="2" charset="0"/>
                <a:ea typeface="ＭＳ 明朝" panose="02020609040205080304" pitchFamily="49" charset="-128"/>
                <a:cs typeface="Courier" pitchFamily="2" charset="0"/>
              </a:rPr>
              <a:t>ylabel</a:t>
            </a:r>
            <a:r>
              <a:rPr lang="en-US" sz="1000" dirty="0">
                <a:solidFill>
                  <a:srgbClr val="000000"/>
                </a:solidFill>
                <a:latin typeface="Courier" pitchFamily="2" charset="0"/>
                <a:ea typeface="ＭＳ 明朝" panose="02020609040205080304" pitchFamily="49" charset="-128"/>
                <a:cs typeface="Courier" pitchFamily="2" charset="0"/>
              </a:rPr>
              <a:t>(</a:t>
            </a:r>
            <a:r>
              <a:rPr lang="en-US" sz="1000" dirty="0">
                <a:solidFill>
                  <a:srgbClr val="A020F0"/>
                </a:solidFill>
                <a:latin typeface="Courier" pitchFamily="2" charset="0"/>
                <a:ea typeface="ＭＳ 明朝" panose="02020609040205080304" pitchFamily="49" charset="-128"/>
                <a:cs typeface="Courier" pitchFamily="2" charset="0"/>
              </a:rPr>
              <a:t>'Motor speed step response (RPM)'</a:t>
            </a:r>
            <a:r>
              <a:rPr lang="en-US" sz="1000" dirty="0">
                <a:solidFill>
                  <a:srgbClr val="000000"/>
                </a:solidFill>
                <a:latin typeface="Courier" pitchFamily="2" charset="0"/>
                <a:ea typeface="ＭＳ 明朝" panose="02020609040205080304" pitchFamily="49" charset="-128"/>
                <a:cs typeface="Courier" pitchFamily="2" charset="0"/>
              </a:rPr>
              <a:t>, </a:t>
            </a:r>
            <a:r>
              <a:rPr lang="en-US" sz="1000" dirty="0">
                <a:solidFill>
                  <a:srgbClr val="A020F0"/>
                </a:solidFill>
                <a:latin typeface="Courier" pitchFamily="2" charset="0"/>
                <a:ea typeface="ＭＳ 明朝" panose="02020609040205080304" pitchFamily="49" charset="-128"/>
                <a:cs typeface="Courier" pitchFamily="2" charset="0"/>
              </a:rPr>
              <a:t>'</a:t>
            </a:r>
            <a:r>
              <a:rPr lang="en-US" sz="1000" dirty="0" err="1">
                <a:solidFill>
                  <a:srgbClr val="A020F0"/>
                </a:solidFill>
                <a:latin typeface="Courier" pitchFamily="2" charset="0"/>
                <a:ea typeface="ＭＳ 明朝" panose="02020609040205080304" pitchFamily="49" charset="-128"/>
                <a:cs typeface="Courier" pitchFamily="2" charset="0"/>
              </a:rPr>
              <a:t>fontsize</a:t>
            </a:r>
            <a:r>
              <a:rPr lang="en-US" sz="1000" dirty="0">
                <a:solidFill>
                  <a:srgbClr val="A020F0"/>
                </a:solidFill>
                <a:latin typeface="Courier" pitchFamily="2" charset="0"/>
                <a:ea typeface="ＭＳ 明朝" panose="02020609040205080304" pitchFamily="49" charset="-128"/>
                <a:cs typeface="Courier" pitchFamily="2" charset="0"/>
              </a:rPr>
              <a:t>'</a:t>
            </a:r>
            <a:r>
              <a:rPr lang="en-US" sz="1000" dirty="0">
                <a:solidFill>
                  <a:srgbClr val="000000"/>
                </a:solidFill>
                <a:latin typeface="Courier" pitchFamily="2" charset="0"/>
                <a:ea typeface="ＭＳ 明朝" panose="02020609040205080304" pitchFamily="49" charset="-128"/>
                <a:cs typeface="Courier" pitchFamily="2" charset="0"/>
              </a:rPr>
              <a:t>, 12)</a:t>
            </a:r>
            <a:endParaRPr lang="en-GB" sz="1000" dirty="0">
              <a:latin typeface="Times New Roman" panose="02020603050405020304" pitchFamily="18" charset="0"/>
              <a:ea typeface="ＭＳ 明朝" panose="02020609040205080304" pitchFamily="49" charset="-128"/>
            </a:endParaRPr>
          </a:p>
          <a:p>
            <a:pPr>
              <a:spcAft>
                <a:spcPts val="0"/>
              </a:spcAft>
            </a:pPr>
            <a:r>
              <a:rPr lang="en-US" sz="1000" dirty="0">
                <a:solidFill>
                  <a:srgbClr val="000000"/>
                </a:solidFill>
                <a:latin typeface="Courier" pitchFamily="2" charset="0"/>
                <a:ea typeface="ＭＳ 明朝" panose="02020609040205080304" pitchFamily="49" charset="-128"/>
                <a:cs typeface="Courier" pitchFamily="2" charset="0"/>
              </a:rPr>
              <a:t>set(gca,</a:t>
            </a:r>
            <a:r>
              <a:rPr lang="en-US" sz="1000" dirty="0">
                <a:solidFill>
                  <a:srgbClr val="A020F0"/>
                </a:solidFill>
                <a:latin typeface="Courier" pitchFamily="2" charset="0"/>
                <a:ea typeface="ＭＳ 明朝" panose="02020609040205080304" pitchFamily="49" charset="-128"/>
                <a:cs typeface="Courier" pitchFamily="2" charset="0"/>
              </a:rPr>
              <a:t>'fontsize'</a:t>
            </a:r>
            <a:r>
              <a:rPr lang="en-US" sz="1000" dirty="0">
                <a:solidFill>
                  <a:srgbClr val="000000"/>
                </a:solidFill>
                <a:latin typeface="Courier" pitchFamily="2" charset="0"/>
                <a:ea typeface="ＭＳ 明朝" panose="02020609040205080304" pitchFamily="49" charset="-128"/>
                <a:cs typeface="Courier" pitchFamily="2" charset="0"/>
              </a:rPr>
              <a:t>,12)</a:t>
            </a:r>
            <a:endParaRPr lang="en-GB" sz="1000" dirty="0">
              <a:effectLst/>
              <a:latin typeface="Times New Roman" panose="02020603050405020304" pitchFamily="18" charset="0"/>
              <a:ea typeface="ＭＳ 明朝" panose="02020609040205080304" pitchFamily="49" charset="-128"/>
            </a:endParaRPr>
          </a:p>
        </p:txBody>
      </p:sp>
      <p:sp>
        <p:nvSpPr>
          <p:cNvPr id="5" name="Rectangle 4">
            <a:extLst>
              <a:ext uri="{FF2B5EF4-FFF2-40B4-BE49-F238E27FC236}">
                <a16:creationId xmlns:a16="http://schemas.microsoft.com/office/drawing/2014/main" id="{29FC6C5E-B0F7-9343-A22F-E0BE65328569}"/>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3295425581"/>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FE3C9-61FC-1DE0-E62D-293DAB3A7F6F}"/>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
        <p:nvSpPr>
          <p:cNvPr id="5" name="Rectangle 4">
            <a:extLst>
              <a:ext uri="{FF2B5EF4-FFF2-40B4-BE49-F238E27FC236}">
                <a16:creationId xmlns:a16="http://schemas.microsoft.com/office/drawing/2014/main" id="{36D0AFBF-3A48-9810-93EA-A5899DCA1679}"/>
              </a:ext>
            </a:extLst>
          </p:cNvPr>
          <p:cNvSpPr/>
          <p:nvPr/>
        </p:nvSpPr>
        <p:spPr>
          <a:xfrm>
            <a:off x="396000" y="332656"/>
            <a:ext cx="8172400" cy="369332"/>
          </a:xfrm>
          <a:prstGeom prst="rect">
            <a:avLst/>
          </a:prstGeom>
        </p:spPr>
        <p:txBody>
          <a:bodyPr wrap="square">
            <a:spAutoFit/>
          </a:bodyPr>
          <a:lstStyle/>
          <a:p>
            <a:pPr algn="ctr">
              <a:spcAft>
                <a:spcPts val="0"/>
              </a:spcAft>
            </a:pPr>
            <a:r>
              <a:rPr lang="en-GB" sz="1800" b="1" dirty="0">
                <a:latin typeface="Times New Roman" panose="02020603050405020304" pitchFamily="18" charset="0"/>
                <a:ea typeface="ＭＳ 明朝" panose="02020609040205080304" pitchFamily="49" charset="-128"/>
              </a:rPr>
              <a:t>The system</a:t>
            </a:r>
          </a:p>
        </p:txBody>
      </p:sp>
      <p:pic>
        <p:nvPicPr>
          <p:cNvPr id="3" name="Picture 2">
            <a:extLst>
              <a:ext uri="{FF2B5EF4-FFF2-40B4-BE49-F238E27FC236}">
                <a16:creationId xmlns:a16="http://schemas.microsoft.com/office/drawing/2014/main" id="{16DF776F-8621-2642-9FB7-5FC329192234}"/>
              </a:ext>
            </a:extLst>
          </p:cNvPr>
          <p:cNvPicPr>
            <a:picLocks noChangeAspect="1"/>
          </p:cNvPicPr>
          <p:nvPr/>
        </p:nvPicPr>
        <p:blipFill>
          <a:blip r:embed="rId2"/>
          <a:srcRect/>
          <a:stretch/>
        </p:blipFill>
        <p:spPr>
          <a:xfrm>
            <a:off x="395536" y="692696"/>
            <a:ext cx="8064895" cy="6054106"/>
          </a:xfrm>
          <a:prstGeom prst="rect">
            <a:avLst/>
          </a:prstGeom>
        </p:spPr>
      </p:pic>
    </p:spTree>
    <p:extLst>
      <p:ext uri="{BB962C8B-B14F-4D97-AF65-F5344CB8AC3E}">
        <p14:creationId xmlns:p14="http://schemas.microsoft.com/office/powerpoint/2010/main" val="29449152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F6E22E-5CC6-3D49-A259-38E2B758BD11}"/>
              </a:ext>
            </a:extLst>
          </p:cNvPr>
          <p:cNvSpPr/>
          <p:nvPr/>
        </p:nvSpPr>
        <p:spPr>
          <a:xfrm>
            <a:off x="395536" y="526613"/>
            <a:ext cx="8064896" cy="369332"/>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Motor/gear/paddle/speed sensor assembly</a:t>
            </a:r>
            <a:endParaRPr lang="en-GB" sz="1800" dirty="0">
              <a:latin typeface="Times New Roman" panose="02020603050405020304" pitchFamily="18" charset="0"/>
              <a:ea typeface="ＭＳ 明朝" panose="02020609040205080304" pitchFamily="49" charset="-128"/>
            </a:endParaRPr>
          </a:p>
        </p:txBody>
      </p:sp>
      <p:sp>
        <p:nvSpPr>
          <p:cNvPr id="3" name="Rectangle 2">
            <a:extLst>
              <a:ext uri="{FF2B5EF4-FFF2-40B4-BE49-F238E27FC236}">
                <a16:creationId xmlns:a16="http://schemas.microsoft.com/office/drawing/2014/main" id="{E69A74A5-C0DB-434C-8018-74FFB9D1C706}"/>
              </a:ext>
            </a:extLst>
          </p:cNvPr>
          <p:cNvSpPr/>
          <p:nvPr/>
        </p:nvSpPr>
        <p:spPr>
          <a:xfrm>
            <a:off x="323528" y="4437112"/>
            <a:ext cx="8352928" cy="2031325"/>
          </a:xfrm>
          <a:prstGeom prst="rect">
            <a:avLst/>
          </a:prstGeom>
        </p:spPr>
        <p:txBody>
          <a:bodyPr wrap="square">
            <a:spAutoFit/>
          </a:bodyPr>
          <a:lstStyle/>
          <a:p>
            <a:pPr>
              <a:spcAft>
                <a:spcPts val="0"/>
              </a:spcAft>
            </a:pPr>
            <a:r>
              <a:rPr lang="en-GB" sz="1800" dirty="0"/>
              <a:t>The motor supply is 0-3 V but it should be powered from the Arduino 5 V supply, as this can give a greater current than the 3.3 V supply. An external supply is not necessary.</a:t>
            </a:r>
          </a:p>
          <a:p>
            <a:pPr>
              <a:spcAft>
                <a:spcPts val="0"/>
              </a:spcAft>
            </a:pPr>
            <a:r>
              <a:rPr lang="en-GB" sz="1800" dirty="0"/>
              <a:t>Make sure your code does not allow the motor voltage to rise above 3 V or the motor may be damaged.</a:t>
            </a:r>
          </a:p>
          <a:p>
            <a:pPr>
              <a:spcAft>
                <a:spcPts val="0"/>
              </a:spcAft>
            </a:pPr>
            <a:endParaRPr lang="en-GB" sz="1800" dirty="0"/>
          </a:p>
          <a:p>
            <a:pPr>
              <a:spcAft>
                <a:spcPts val="0"/>
              </a:spcAft>
            </a:pPr>
            <a:r>
              <a:rPr lang="en-GB" sz="1800" dirty="0"/>
              <a:t>The optical speed sensor produces two pulses per revolution and must be powered from a 3 V or 3.3 V supply. The Arduino 3.3 V supply is ideal.</a:t>
            </a:r>
          </a:p>
        </p:txBody>
      </p:sp>
      <p:pic>
        <p:nvPicPr>
          <p:cNvPr id="7" name="Picture 6">
            <a:extLst>
              <a:ext uri="{FF2B5EF4-FFF2-40B4-BE49-F238E27FC236}">
                <a16:creationId xmlns:a16="http://schemas.microsoft.com/office/drawing/2014/main" id="{7D76828D-3B5F-B34C-A4F4-6839B5EF9BD6}"/>
              </a:ext>
            </a:extLst>
          </p:cNvPr>
          <p:cNvPicPr>
            <a:picLocks noChangeAspect="1"/>
          </p:cNvPicPr>
          <p:nvPr/>
        </p:nvPicPr>
        <p:blipFill>
          <a:blip r:embed="rId2"/>
          <a:stretch>
            <a:fillRect/>
          </a:stretch>
        </p:blipFill>
        <p:spPr>
          <a:xfrm>
            <a:off x="427040" y="1124744"/>
            <a:ext cx="4168466" cy="3126350"/>
          </a:xfrm>
          <a:prstGeom prst="rect">
            <a:avLst/>
          </a:prstGeom>
        </p:spPr>
      </p:pic>
      <p:pic>
        <p:nvPicPr>
          <p:cNvPr id="9" name="Picture 8">
            <a:extLst>
              <a:ext uri="{FF2B5EF4-FFF2-40B4-BE49-F238E27FC236}">
                <a16:creationId xmlns:a16="http://schemas.microsoft.com/office/drawing/2014/main" id="{BA909E91-4A22-5649-8DBA-CBEE728ECDDF}"/>
              </a:ext>
            </a:extLst>
          </p:cNvPr>
          <p:cNvPicPr>
            <a:picLocks noChangeAspect="1"/>
          </p:cNvPicPr>
          <p:nvPr/>
        </p:nvPicPr>
        <p:blipFill>
          <a:blip r:embed="rId3"/>
          <a:stretch>
            <a:fillRect/>
          </a:stretch>
        </p:blipFill>
        <p:spPr>
          <a:xfrm>
            <a:off x="4766407" y="1124744"/>
            <a:ext cx="4168468" cy="3126350"/>
          </a:xfrm>
          <a:prstGeom prst="rect">
            <a:avLst/>
          </a:prstGeom>
        </p:spPr>
      </p:pic>
      <p:sp>
        <p:nvSpPr>
          <p:cNvPr id="11" name="Rectangle 10">
            <a:extLst>
              <a:ext uri="{FF2B5EF4-FFF2-40B4-BE49-F238E27FC236}">
                <a16:creationId xmlns:a16="http://schemas.microsoft.com/office/drawing/2014/main" id="{E3003BD0-216C-B543-B9A0-9E77479109BB}"/>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19137052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5B405D-1BE5-024C-867C-9B2811716ED1}"/>
              </a:ext>
            </a:extLst>
          </p:cNvPr>
          <p:cNvSpPr/>
          <p:nvPr/>
        </p:nvSpPr>
        <p:spPr>
          <a:xfrm>
            <a:off x="396000" y="692696"/>
            <a:ext cx="8172400" cy="5632311"/>
          </a:xfrm>
          <a:prstGeom prst="rect">
            <a:avLst/>
          </a:prstGeom>
        </p:spPr>
        <p:txBody>
          <a:bodyPr wrap="square">
            <a:spAutoFit/>
          </a:bodyPr>
          <a:lstStyle/>
          <a:p>
            <a:pPr algn="ctr">
              <a:spcAft>
                <a:spcPts val="0"/>
              </a:spcAft>
            </a:pPr>
            <a:r>
              <a:rPr lang="en-GB" sz="1800" b="1" dirty="0">
                <a:latin typeface="Times New Roman" panose="02020603050405020304" pitchFamily="18" charset="0"/>
                <a:ea typeface="ＭＳ 明朝" panose="02020609040205080304" pitchFamily="49" charset="-128"/>
              </a:rPr>
              <a:t>PI motor speed controller</a:t>
            </a:r>
            <a:endParaRPr lang="en-GB" sz="1800" dirty="0">
              <a:latin typeface="Times New Roman" panose="02020603050405020304" pitchFamily="18" charset="0"/>
              <a:ea typeface="ＭＳ 明朝" panose="02020609040205080304" pitchFamily="49" charset="-128"/>
            </a:endParaRP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aim is to control the motor speed over the range 500-1500 RPM.</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A PI (proportional-integral) controller is a good choice for this system as it adjusts the motor speed to the required value with zero error.</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It is easy to implement in a micro-controller, but a few basic considerations are needed to make it work properly.</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basic analysis of a PI controller is beyond the scope of Term 1, but the main results are given here.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PI controller comprises:</a:t>
            </a:r>
          </a:p>
          <a:p>
            <a:pPr>
              <a:spcAft>
                <a:spcPts val="0"/>
              </a:spcAft>
            </a:pPr>
            <a:r>
              <a:rPr lang="en-GB" sz="1800" dirty="0">
                <a:latin typeface="Times New Roman" panose="02020603050405020304" pitchFamily="18" charset="0"/>
                <a:ea typeface="ＭＳ 明朝" panose="02020609040205080304" pitchFamily="49" charset="-128"/>
              </a:rPr>
              <a:t>a proportional element of value </a:t>
            </a:r>
            <a:r>
              <a:rPr lang="en-GB" sz="1800" i="1" dirty="0" err="1">
                <a:latin typeface="Times New Roman" panose="02020603050405020304" pitchFamily="18" charset="0"/>
                <a:ea typeface="ＭＳ 明朝" panose="02020609040205080304" pitchFamily="49" charset="-128"/>
              </a:rPr>
              <a:t>K</a:t>
            </a:r>
            <a:r>
              <a:rPr lang="en-GB" sz="1800" i="1" baseline="-25000" dirty="0" err="1">
                <a:latin typeface="Times New Roman" panose="02020603050405020304" pitchFamily="18" charset="0"/>
                <a:ea typeface="ＭＳ 明朝" panose="02020609040205080304" pitchFamily="49" charset="-128"/>
              </a:rPr>
              <a:t>p</a:t>
            </a:r>
            <a:r>
              <a:rPr lang="en-GB" sz="1800" dirty="0">
                <a:latin typeface="Times New Roman" panose="02020603050405020304" pitchFamily="18" charset="0"/>
                <a:ea typeface="ＭＳ 明朝" panose="02020609040205080304" pitchFamily="49" charset="-128"/>
              </a:rPr>
              <a:t> (Volts per RPM) and</a:t>
            </a:r>
          </a:p>
          <a:p>
            <a:pPr>
              <a:spcAft>
                <a:spcPts val="0"/>
              </a:spcAft>
            </a:pPr>
            <a:r>
              <a:rPr lang="en-GB" sz="1800" dirty="0">
                <a:latin typeface="Times New Roman" panose="02020603050405020304" pitchFamily="18" charset="0"/>
                <a:ea typeface="ＭＳ 明朝" panose="02020609040205080304" pitchFamily="49" charset="-128"/>
              </a:rPr>
              <a:t>an integral element of value </a:t>
            </a:r>
            <a:r>
              <a:rPr lang="en-GB" sz="1800" i="1" dirty="0">
                <a:latin typeface="Times New Roman" panose="02020603050405020304" pitchFamily="18" charset="0"/>
                <a:ea typeface="ＭＳ 明朝" panose="02020609040205080304" pitchFamily="49" charset="-128"/>
              </a:rPr>
              <a:t>K</a:t>
            </a:r>
            <a:r>
              <a:rPr lang="en-GB" sz="1800" i="1" baseline="-25000" dirty="0">
                <a:latin typeface="Times New Roman" panose="02020603050405020304" pitchFamily="18" charset="0"/>
                <a:ea typeface="ＭＳ 明朝" panose="02020609040205080304" pitchFamily="49" charset="-128"/>
              </a:rPr>
              <a:t>I </a:t>
            </a:r>
            <a:r>
              <a:rPr lang="en-GB" sz="1800" dirty="0">
                <a:latin typeface="Times New Roman" panose="02020603050405020304" pitchFamily="18" charset="0"/>
                <a:ea typeface="ＭＳ 明朝" panose="02020609040205080304" pitchFamily="49" charset="-128"/>
              </a:rPr>
              <a:t>(Volts per Second per RPM).</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controller conditions the error between the desired motor speed and the measured motor speed to provide a motor voltage that adjusts in order to regulate motor speed to the desired value.</a:t>
            </a:r>
          </a:p>
        </p:txBody>
      </p:sp>
      <p:sp>
        <p:nvSpPr>
          <p:cNvPr id="4" name="Rectangle 3">
            <a:extLst>
              <a:ext uri="{FF2B5EF4-FFF2-40B4-BE49-F238E27FC236}">
                <a16:creationId xmlns:a16="http://schemas.microsoft.com/office/drawing/2014/main" id="{F408EA92-1F1E-5D4F-B0F6-F88341BD5D07}"/>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2108879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ssolv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dissolv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dissolve">
                                      <p:cBhvr>
                                        <p:cTn id="32" dur="500"/>
                                        <p:tgtEl>
                                          <p:spTgt spid="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dissolve">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dissolve">
                                      <p:cBhvr>
                                        <p:cTn id="42" dur="500"/>
                                        <p:tgtEl>
                                          <p:spTgt spid="6">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animEffect transition="in" filter="dissolve">
                                      <p:cBhvr>
                                        <p:cTn id="47"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92014-6C28-A24D-9E2B-2A4FB1EF326D}"/>
              </a:ext>
            </a:extLst>
          </p:cNvPr>
          <p:cNvSpPr/>
          <p:nvPr/>
        </p:nvSpPr>
        <p:spPr>
          <a:xfrm>
            <a:off x="395536" y="692696"/>
            <a:ext cx="8136904" cy="5909310"/>
          </a:xfrm>
          <a:prstGeom prst="rect">
            <a:avLst/>
          </a:prstGeom>
        </p:spPr>
        <p:txBody>
          <a:bodyPr wrap="square">
            <a:spAutoFit/>
          </a:bodyPr>
          <a:lstStyle/>
          <a:p>
            <a:r>
              <a:rPr lang="en-GB" sz="1800" dirty="0">
                <a:latin typeface="Times New Roman" panose="02020603050405020304" pitchFamily="18" charset="0"/>
                <a:ea typeface="ＭＳ 明朝" panose="02020609040205080304" pitchFamily="49" charset="-128"/>
              </a:rPr>
              <a:t>The values of the two PI controller parameters depend on the motor characteristics: the motor constant, </a:t>
            </a:r>
            <a:r>
              <a:rPr lang="en-GB" sz="1800" i="1" dirty="0">
                <a:latin typeface="Times New Roman" panose="02020603050405020304" pitchFamily="18" charset="0"/>
                <a:ea typeface="ＭＳ 明朝" panose="02020609040205080304" pitchFamily="49" charset="-128"/>
              </a:rPr>
              <a:t>K</a:t>
            </a:r>
            <a:r>
              <a:rPr lang="en-GB" sz="1800" i="1" baseline="-25000" dirty="0">
                <a:latin typeface="Times New Roman" panose="02020603050405020304" pitchFamily="18" charset="0"/>
                <a:ea typeface="ＭＳ 明朝" panose="02020609040205080304" pitchFamily="49" charset="-128"/>
              </a:rPr>
              <a:t>V</a:t>
            </a:r>
            <a:r>
              <a:rPr lang="en-GB" sz="1800" dirty="0">
                <a:latin typeface="Times New Roman" panose="02020603050405020304" pitchFamily="18" charset="0"/>
                <a:ea typeface="ＭＳ 明朝" panose="02020609040205080304" pitchFamily="49" charset="-128"/>
              </a:rPr>
              <a:t>, which is the speed in RPM per Volt of supply voltage, and the motor time constant, </a:t>
            </a:r>
            <a:r>
              <a:rPr lang="en-GB" sz="1800" i="1" dirty="0">
                <a:latin typeface="Times New Roman" panose="02020603050405020304" pitchFamily="18" charset="0"/>
                <a:ea typeface="ＭＳ 明朝" panose="02020609040205080304" pitchFamily="49" charset="-128"/>
              </a:rPr>
              <a:t>T</a:t>
            </a:r>
            <a:r>
              <a:rPr lang="en-GB" sz="1800" dirty="0">
                <a:latin typeface="Times New Roman" panose="02020603050405020304" pitchFamily="18" charset="0"/>
                <a:ea typeface="ＭＳ 明朝" panose="02020609040205080304" pitchFamily="49" charset="-128"/>
              </a:rPr>
              <a:t>, which is the time taken to reach 63.2 % of the settled speed.</a:t>
            </a:r>
          </a:p>
          <a:p>
            <a:r>
              <a:rPr lang="en-GB" sz="1800" dirty="0">
                <a:latin typeface="Times New Roman" panose="02020603050405020304" pitchFamily="18" charset="0"/>
                <a:ea typeface="ＭＳ 明朝" panose="02020609040205080304" pitchFamily="49" charset="-128"/>
              </a:rPr>
              <a:t>The design equations are:</a:t>
            </a:r>
          </a:p>
          <a:p>
            <a:endParaRPr lang="en-GB" sz="1800" dirty="0">
              <a:latin typeface="Times New Roman" panose="02020603050405020304" pitchFamily="18" charset="0"/>
              <a:ea typeface="ＭＳ 明朝" panose="02020609040205080304" pitchFamily="49" charset="-128"/>
            </a:endParaRPr>
          </a:p>
          <a:p>
            <a:endParaRPr lang="en-GB" sz="1800" dirty="0">
              <a:latin typeface="Times New Roman" panose="02020603050405020304" pitchFamily="18" charset="0"/>
              <a:ea typeface="ＭＳ 明朝" panose="02020609040205080304" pitchFamily="49" charset="-128"/>
            </a:endParaRPr>
          </a:p>
          <a:p>
            <a:endParaRPr lang="en-GB" sz="1800" dirty="0">
              <a:latin typeface="Times New Roman" panose="02020603050405020304" pitchFamily="18" charset="0"/>
              <a:ea typeface="ＭＳ 明朝" panose="02020609040205080304" pitchFamily="49" charset="-128"/>
            </a:endParaRPr>
          </a:p>
          <a:p>
            <a:pPr algn="r"/>
            <a:endParaRPr lang="en-GB" sz="1800" dirty="0">
              <a:latin typeface="Times New Roman" panose="02020603050405020304" pitchFamily="18" charset="0"/>
              <a:ea typeface="ＭＳ 明朝" panose="02020609040205080304" pitchFamily="49" charset="-128"/>
            </a:endParaRPr>
          </a:p>
          <a:p>
            <a:r>
              <a:rPr lang="en-GB" sz="1800" dirty="0"/>
              <a:t>where:</a:t>
            </a:r>
          </a:p>
          <a:p>
            <a:endParaRPr lang="en-GB" sz="1800" dirty="0"/>
          </a:p>
          <a:p>
            <a:r>
              <a:rPr lang="en-GB" sz="1800" i="1" dirty="0">
                <a:latin typeface="Symbol" pitchFamily="2" charset="2"/>
              </a:rPr>
              <a:t>w</a:t>
            </a:r>
            <a:r>
              <a:rPr lang="en-GB" sz="1800" i="1" baseline="-25000" dirty="0"/>
              <a:t>o</a:t>
            </a:r>
            <a:r>
              <a:rPr lang="en-GB" sz="1800" dirty="0"/>
              <a:t> is the response frequency of the motor (rad/s) = 1/</a:t>
            </a:r>
            <a:r>
              <a:rPr lang="en-GB" sz="1800" i="1" dirty="0"/>
              <a:t>T</a:t>
            </a:r>
            <a:r>
              <a:rPr lang="en-GB" sz="1800" dirty="0"/>
              <a:t>;</a:t>
            </a:r>
          </a:p>
          <a:p>
            <a:endParaRPr lang="en-GB" sz="1800" i="1" dirty="0">
              <a:latin typeface="Symbol" pitchFamily="2" charset="2"/>
            </a:endParaRPr>
          </a:p>
          <a:p>
            <a:r>
              <a:rPr lang="en-GB" sz="1800" i="1" dirty="0" err="1">
                <a:latin typeface="Symbol" pitchFamily="2" charset="2"/>
              </a:rPr>
              <a:t>w</a:t>
            </a:r>
            <a:r>
              <a:rPr lang="en-GB" sz="1800" i="1" baseline="-25000" dirty="0" err="1"/>
              <a:t>n</a:t>
            </a:r>
            <a:r>
              <a:rPr lang="en-GB" sz="1800" dirty="0"/>
              <a:t> is the natural frequency of the control system (in rad/s), the settling time being approximately 2</a:t>
            </a:r>
            <a:r>
              <a:rPr lang="en-GB" sz="1800" dirty="0">
                <a:latin typeface="Symbol" pitchFamily="2" charset="2"/>
              </a:rPr>
              <a:t>p</a:t>
            </a:r>
            <a:r>
              <a:rPr lang="en-GB" sz="1800" dirty="0"/>
              <a:t>/</a:t>
            </a:r>
            <a:r>
              <a:rPr lang="en-GB" sz="1800" i="1" dirty="0" err="1">
                <a:latin typeface="Symbol" pitchFamily="2" charset="2"/>
              </a:rPr>
              <a:t>w</a:t>
            </a:r>
            <a:r>
              <a:rPr lang="en-GB" sz="1800" i="1" baseline="-25000" dirty="0" err="1"/>
              <a:t>n</a:t>
            </a:r>
            <a:r>
              <a:rPr lang="en-GB" sz="1800" dirty="0"/>
              <a:t>;</a:t>
            </a:r>
          </a:p>
          <a:p>
            <a:endParaRPr lang="en-GB" sz="1800" dirty="0"/>
          </a:p>
          <a:p>
            <a:pPr marL="285750" indent="-285750">
              <a:buFont typeface="Symbol" pitchFamily="2" charset="2"/>
              <a:buChar char="z"/>
            </a:pPr>
            <a:r>
              <a:rPr lang="en-GB" sz="1800" dirty="0"/>
              <a:t>is the damping factor of the control system, a low damping factor causing overshoot and ringing, a high damping factor causing a slow response time.</a:t>
            </a:r>
          </a:p>
          <a:p>
            <a:pPr marL="285750" indent="-285750">
              <a:buFont typeface="Symbol" pitchFamily="2" charset="2"/>
              <a:buChar char="z"/>
            </a:pPr>
            <a:endParaRPr lang="en-GB" sz="1800" dirty="0"/>
          </a:p>
          <a:p>
            <a:pPr marL="285750" indent="-285750">
              <a:buFont typeface="Symbol" pitchFamily="2" charset="2"/>
              <a:buChar char="z"/>
            </a:pPr>
            <a:r>
              <a:rPr lang="en-GB" sz="1800" dirty="0"/>
              <a:t>= 1 and </a:t>
            </a:r>
            <a:r>
              <a:rPr lang="en-GB" sz="1800" i="1" dirty="0" err="1">
                <a:latin typeface="Symbol" pitchFamily="2" charset="2"/>
              </a:rPr>
              <a:t>w</a:t>
            </a:r>
            <a:r>
              <a:rPr lang="en-GB" sz="1800" i="1" baseline="-25000" dirty="0" err="1"/>
              <a:t>n</a:t>
            </a:r>
            <a:r>
              <a:rPr lang="en-GB" sz="1800" dirty="0"/>
              <a:t> = 0.5</a:t>
            </a:r>
            <a:r>
              <a:rPr lang="en-GB" sz="1800" i="1" dirty="0">
                <a:latin typeface="Symbol" pitchFamily="2" charset="2"/>
              </a:rPr>
              <a:t>w</a:t>
            </a:r>
            <a:r>
              <a:rPr lang="en-GB" sz="1800" i="1" baseline="-25000" dirty="0"/>
              <a:t>o</a:t>
            </a:r>
            <a:r>
              <a:rPr lang="en-GB" sz="1800" dirty="0"/>
              <a:t> to </a:t>
            </a:r>
            <a:r>
              <a:rPr lang="en-GB" sz="1800" i="1" dirty="0">
                <a:latin typeface="Symbol" pitchFamily="2" charset="2"/>
              </a:rPr>
              <a:t>w</a:t>
            </a:r>
            <a:r>
              <a:rPr lang="en-GB" sz="1800" i="1" baseline="-25000" dirty="0"/>
              <a:t>o</a:t>
            </a:r>
            <a:r>
              <a:rPr lang="en-GB" sz="1800" dirty="0"/>
              <a:t> are good design choices.</a:t>
            </a:r>
          </a:p>
          <a:p>
            <a:pPr marL="285750" indent="-285750">
              <a:buFont typeface="Symbol" pitchFamily="2" charset="2"/>
              <a:buChar char="z"/>
            </a:pPr>
            <a:endParaRPr lang="en-GB" sz="1800" dirty="0"/>
          </a:p>
          <a:p>
            <a:r>
              <a:rPr lang="en-GB" sz="1800" dirty="0"/>
              <a:t>You now have enough information to design the PI controller!</a:t>
            </a:r>
          </a:p>
        </p:txBody>
      </p:sp>
      <p:pic>
        <p:nvPicPr>
          <p:cNvPr id="8" name="Picture 7">
            <a:extLst>
              <a:ext uri="{FF2B5EF4-FFF2-40B4-BE49-F238E27FC236}">
                <a16:creationId xmlns:a16="http://schemas.microsoft.com/office/drawing/2014/main" id="{EF9D3A3A-71A8-A541-BAEB-BAA1D977CE03}"/>
              </a:ext>
            </a:extLst>
          </p:cNvPr>
          <p:cNvPicPr>
            <a:picLocks noChangeAspect="1"/>
          </p:cNvPicPr>
          <p:nvPr/>
        </p:nvPicPr>
        <p:blipFill>
          <a:blip r:embed="rId2"/>
          <a:stretch>
            <a:fillRect/>
          </a:stretch>
        </p:blipFill>
        <p:spPr>
          <a:xfrm>
            <a:off x="2051720" y="1916832"/>
            <a:ext cx="3691890" cy="1079500"/>
          </a:xfrm>
          <a:prstGeom prst="rect">
            <a:avLst/>
          </a:prstGeom>
        </p:spPr>
      </p:pic>
      <p:sp>
        <p:nvSpPr>
          <p:cNvPr id="7" name="Rectangle 6">
            <a:extLst>
              <a:ext uri="{FF2B5EF4-FFF2-40B4-BE49-F238E27FC236}">
                <a16:creationId xmlns:a16="http://schemas.microsoft.com/office/drawing/2014/main" id="{A757C694-4F3B-A54E-B287-450C6E68AF18}"/>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5946149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dissolve">
                                      <p:cBhvr>
                                        <p:cTn id="21" dur="500"/>
                                        <p:tgtEl>
                                          <p:spTgt spid="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dissolve">
                                      <p:cBhvr>
                                        <p:cTn id="26" dur="500"/>
                                        <p:tgtEl>
                                          <p:spTgt spid="6">
                                            <p:txEl>
                                              <p:pRg st="8" end="8"/>
                                            </p:txEl>
                                          </p:spTgt>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animEffect transition="in" filter="dissolve">
                                      <p:cBhvr>
                                        <p:cTn id="30" dur="500"/>
                                        <p:tgtEl>
                                          <p:spTgt spid="6">
                                            <p:txEl>
                                              <p:pRg st="10" end="10"/>
                                            </p:txEl>
                                          </p:spTgt>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6">
                                            <p:txEl>
                                              <p:pRg st="12" end="12"/>
                                            </p:txEl>
                                          </p:spTgt>
                                        </p:tgtEl>
                                        <p:attrNameLst>
                                          <p:attrName>style.visibility</p:attrName>
                                        </p:attrNameLst>
                                      </p:cBhvr>
                                      <p:to>
                                        <p:strVal val="visible"/>
                                      </p:to>
                                    </p:set>
                                    <p:animEffect transition="in" filter="dissolve">
                                      <p:cBhvr>
                                        <p:cTn id="34" dur="500"/>
                                        <p:tgtEl>
                                          <p:spTgt spid="6">
                                            <p:txEl>
                                              <p:pRg st="12" end="12"/>
                                            </p:txEl>
                                          </p:spTgt>
                                        </p:tgtEl>
                                      </p:cBhvr>
                                    </p:animEffect>
                                  </p:childTnLst>
                                </p:cTn>
                              </p:par>
                            </p:childTnLst>
                          </p:cTn>
                        </p:par>
                        <p:par>
                          <p:cTn id="35" fill="hold">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6">
                                            <p:txEl>
                                              <p:pRg st="14" end="14"/>
                                            </p:txEl>
                                          </p:spTgt>
                                        </p:tgtEl>
                                        <p:attrNameLst>
                                          <p:attrName>style.visibility</p:attrName>
                                        </p:attrNameLst>
                                      </p:cBhvr>
                                      <p:to>
                                        <p:strVal val="visible"/>
                                      </p:to>
                                    </p:set>
                                    <p:animEffect transition="in" filter="dissolve">
                                      <p:cBhvr>
                                        <p:cTn id="38" dur="500"/>
                                        <p:tgtEl>
                                          <p:spTgt spid="6">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animEffect transition="in" filter="dissolve">
                                      <p:cBhvr>
                                        <p:cTn id="43"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21BF1C-5DEB-6A49-8378-8CCD592F25CC}"/>
              </a:ext>
            </a:extLst>
          </p:cNvPr>
          <p:cNvSpPr/>
          <p:nvPr/>
        </p:nvSpPr>
        <p:spPr>
          <a:xfrm>
            <a:off x="323528" y="4221088"/>
            <a:ext cx="8619054" cy="2585323"/>
          </a:xfrm>
          <a:prstGeom prst="rect">
            <a:avLst/>
          </a:prstGeom>
        </p:spPr>
        <p:txBody>
          <a:bodyPr wrap="square">
            <a:spAutoFit/>
          </a:bodyPr>
          <a:lstStyle/>
          <a:p>
            <a:pPr>
              <a:spcAft>
                <a:spcPts val="0"/>
              </a:spcAft>
            </a:pPr>
            <a:r>
              <a:rPr lang="en-GB" sz="1800" dirty="0"/>
              <a:t>Note the two 470 </a:t>
            </a:r>
            <a:r>
              <a:rPr lang="en-GB" sz="1800" dirty="0">
                <a:latin typeface="Symbol" pitchFamily="2" charset="2"/>
              </a:rPr>
              <a:t>m</a:t>
            </a:r>
            <a:r>
              <a:rPr lang="en-GB" sz="1800" dirty="0"/>
              <a:t>F capacitors across the 5V supply rail (close to the Arduino and motor).</a:t>
            </a:r>
          </a:p>
          <a:p>
            <a:pPr>
              <a:spcAft>
                <a:spcPts val="0"/>
              </a:spcAft>
            </a:pPr>
            <a:r>
              <a:rPr lang="en-GB" sz="1800" dirty="0"/>
              <a:t>These are crucial to prevent false-triggering of the sensor input from PWM current spikes.</a:t>
            </a:r>
          </a:p>
          <a:p>
            <a:pPr>
              <a:spcAft>
                <a:spcPts val="0"/>
              </a:spcAft>
            </a:pPr>
            <a:endParaRPr lang="en-GB" sz="1800" dirty="0"/>
          </a:p>
          <a:p>
            <a:pPr>
              <a:spcAft>
                <a:spcPts val="0"/>
              </a:spcAft>
            </a:pPr>
            <a:r>
              <a:rPr lang="en-GB" sz="1800" dirty="0"/>
              <a:t>A good MOSFET </a:t>
            </a:r>
            <a:r>
              <a:rPr lang="en-GB" sz="1800" b="1" i="1" dirty="0"/>
              <a:t>must</a:t>
            </a:r>
            <a:r>
              <a:rPr lang="en-GB" sz="1800" dirty="0"/>
              <a:t> be used with a low ‘on’ resistance. Not a weedy bipolar transistor!</a:t>
            </a:r>
          </a:p>
          <a:p>
            <a:pPr>
              <a:spcAft>
                <a:spcPts val="0"/>
              </a:spcAft>
            </a:pPr>
            <a:endParaRPr lang="en-GB" sz="1800" dirty="0"/>
          </a:p>
          <a:p>
            <a:pPr>
              <a:spcAft>
                <a:spcPts val="0"/>
              </a:spcAft>
            </a:pPr>
            <a:r>
              <a:rPr lang="en-GB" sz="1800" dirty="0"/>
              <a:t>The motor must be powered from the 5V supply, the speed sensor from the 3.3V supply.</a:t>
            </a:r>
          </a:p>
          <a:p>
            <a:pPr>
              <a:spcAft>
                <a:spcPts val="0"/>
              </a:spcAft>
            </a:pPr>
            <a:endParaRPr lang="en-GB" sz="1800" dirty="0"/>
          </a:p>
          <a:p>
            <a:pPr>
              <a:spcAft>
                <a:spcPts val="0"/>
              </a:spcAft>
            </a:pPr>
            <a:r>
              <a:rPr lang="en-GB" sz="1800" dirty="0"/>
              <a:t>Only Pins 9 or 10 can be used for 7.8 kHz, 10-bit PWM</a:t>
            </a:r>
          </a:p>
          <a:p>
            <a:pPr>
              <a:spcAft>
                <a:spcPts val="0"/>
              </a:spcAft>
            </a:pPr>
            <a:r>
              <a:rPr lang="en-GB" sz="1800" dirty="0"/>
              <a:t>Only pins 2 or 3 (the interrupt pins) can be used for the speed sensor signal.</a:t>
            </a:r>
          </a:p>
        </p:txBody>
      </p:sp>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369332"/>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Circuit design</a:t>
            </a:r>
            <a:endParaRPr lang="en-GB" sz="1800" dirty="0">
              <a:latin typeface="Times New Roman" panose="02020603050405020304" pitchFamily="18" charset="0"/>
              <a:ea typeface="ＭＳ 明朝" panose="02020609040205080304" pitchFamily="49" charset="-128"/>
            </a:endParaRPr>
          </a:p>
        </p:txBody>
      </p:sp>
      <p:pic>
        <p:nvPicPr>
          <p:cNvPr id="5" name="Picture 4">
            <a:extLst>
              <a:ext uri="{FF2B5EF4-FFF2-40B4-BE49-F238E27FC236}">
                <a16:creationId xmlns:a16="http://schemas.microsoft.com/office/drawing/2014/main" id="{885B0F60-AF73-AB43-87DC-8A1CB0A14BEE}"/>
              </a:ext>
            </a:extLst>
          </p:cNvPr>
          <p:cNvPicPr>
            <a:picLocks noChangeAspect="1"/>
          </p:cNvPicPr>
          <p:nvPr/>
        </p:nvPicPr>
        <p:blipFill>
          <a:blip r:embed="rId2"/>
          <a:stretch>
            <a:fillRect/>
          </a:stretch>
        </p:blipFill>
        <p:spPr>
          <a:xfrm>
            <a:off x="4283968" y="620688"/>
            <a:ext cx="4752528" cy="3564396"/>
          </a:xfrm>
          <a:prstGeom prst="rect">
            <a:avLst/>
          </a:prstGeom>
        </p:spPr>
      </p:pic>
      <p:pic>
        <p:nvPicPr>
          <p:cNvPr id="4" name="Picture 3">
            <a:extLst>
              <a:ext uri="{FF2B5EF4-FFF2-40B4-BE49-F238E27FC236}">
                <a16:creationId xmlns:a16="http://schemas.microsoft.com/office/drawing/2014/main" id="{9A299690-B541-C52A-1319-8A75E6AAF7E1}"/>
              </a:ext>
            </a:extLst>
          </p:cNvPr>
          <p:cNvPicPr>
            <a:picLocks noChangeAspect="1"/>
          </p:cNvPicPr>
          <p:nvPr/>
        </p:nvPicPr>
        <p:blipFill>
          <a:blip r:embed="rId3"/>
          <a:srcRect/>
          <a:stretch/>
        </p:blipFill>
        <p:spPr>
          <a:xfrm>
            <a:off x="107504" y="908720"/>
            <a:ext cx="4752528" cy="3024336"/>
          </a:xfrm>
          <a:prstGeom prst="rect">
            <a:avLst/>
          </a:prstGeom>
        </p:spPr>
      </p:pic>
      <p:sp>
        <p:nvSpPr>
          <p:cNvPr id="9" name="Rectangle 8">
            <a:extLst>
              <a:ext uri="{FF2B5EF4-FFF2-40B4-BE49-F238E27FC236}">
                <a16:creationId xmlns:a16="http://schemas.microsoft.com/office/drawing/2014/main" id="{267C8F7C-A529-3443-B89E-339F672248BD}"/>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3494978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dissolv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dissolv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5632311"/>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Arduino code is in several, distinct, sections, usually in the following order:</a:t>
            </a:r>
          </a:p>
          <a:p>
            <a:pPr>
              <a:spcAft>
                <a:spcPts val="0"/>
              </a:spcAft>
            </a:pPr>
            <a:endParaRPr lang="en-GB" sz="1800" dirty="0">
              <a:latin typeface="Times New Roman" panose="02020603050405020304" pitchFamily="18" charset="0"/>
              <a:ea typeface="ＭＳ 明朝" panose="02020609040205080304" pitchFamily="49" charset="-128"/>
            </a:endParaRPr>
          </a:p>
          <a:p>
            <a:pPr marL="342900" indent="-342900">
              <a:spcAft>
                <a:spcPts val="0"/>
              </a:spcAft>
              <a:buAutoNum type="arabicPeriod"/>
            </a:pPr>
            <a:r>
              <a:rPr lang="en-GB" sz="1800" dirty="0">
                <a:latin typeface="Times New Roman" panose="02020603050405020304" pitchFamily="18" charset="0"/>
                <a:ea typeface="ＭＳ 明朝" panose="02020609040205080304" pitchFamily="49" charset="-128"/>
              </a:rPr>
              <a:t>Declaration of variables/constants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These can be declared at the top, which is good practice, or within the code. If they are declared at the top then they are global variables, which will work across all parts of the code (body, interrupt routines, etc). </a:t>
            </a:r>
          </a:p>
          <a:p>
            <a:pPr>
              <a:spcAft>
                <a:spcPts val="0"/>
              </a:spcAft>
            </a:pPr>
            <a:r>
              <a:rPr lang="en-GB" sz="1800" dirty="0">
                <a:latin typeface="Times New Roman" panose="02020603050405020304" pitchFamily="18" charset="0"/>
                <a:ea typeface="ＭＳ 明朝" panose="02020609040205080304" pitchFamily="49" charset="-128"/>
              </a:rPr>
              <a:t>For example: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 Motor (plant) parameters</a:t>
            </a:r>
          </a:p>
          <a:p>
            <a:pPr>
              <a:spcAft>
                <a:spcPts val="0"/>
              </a:spcAft>
            </a:pPr>
            <a:r>
              <a:rPr lang="en-GB" sz="1800" dirty="0" err="1">
                <a:solidFill>
                  <a:srgbClr val="00B0F0"/>
                </a:solidFill>
                <a:latin typeface="Times New Roman" panose="02020603050405020304" pitchFamily="18" charset="0"/>
                <a:ea typeface="ＭＳ 明朝" panose="02020609040205080304" pitchFamily="49" charset="-128"/>
              </a:rPr>
              <a:t>const</a:t>
            </a:r>
            <a:r>
              <a:rPr lang="en-GB" sz="1800" dirty="0">
                <a:solidFill>
                  <a:srgbClr val="00B0F0"/>
                </a:solidFill>
                <a:latin typeface="Times New Roman" panose="02020603050405020304" pitchFamily="18" charset="0"/>
                <a:ea typeface="ＭＳ 明朝" panose="02020609040205080304" pitchFamily="49" charset="-128"/>
              </a:rPr>
              <a:t> float </a:t>
            </a:r>
            <a:r>
              <a:rPr lang="en-GB" sz="1800" dirty="0" err="1">
                <a:latin typeface="Times New Roman" panose="02020603050405020304" pitchFamily="18" charset="0"/>
                <a:ea typeface="ＭＳ 明朝" panose="02020609040205080304" pitchFamily="49" charset="-128"/>
              </a:rPr>
              <a:t>Kv</a:t>
            </a:r>
            <a:r>
              <a:rPr lang="en-GB" sz="1800" dirty="0">
                <a:latin typeface="Times New Roman" panose="02020603050405020304" pitchFamily="18" charset="0"/>
                <a:ea typeface="ＭＳ 明朝" panose="02020609040205080304" pitchFamily="49" charset="-128"/>
              </a:rPr>
              <a:t>=800; // motor speed constant in RPM per Volt</a:t>
            </a:r>
          </a:p>
          <a:p>
            <a:pPr>
              <a:spcAft>
                <a:spcPts val="0"/>
              </a:spcAft>
            </a:pPr>
            <a:r>
              <a:rPr lang="en-GB" sz="1800" dirty="0" err="1">
                <a:solidFill>
                  <a:srgbClr val="00B0F0"/>
                </a:solidFill>
                <a:latin typeface="Times New Roman" panose="02020603050405020304" pitchFamily="18" charset="0"/>
                <a:ea typeface="ＭＳ 明朝" panose="02020609040205080304" pitchFamily="49" charset="-128"/>
              </a:rPr>
              <a:t>const</a:t>
            </a:r>
            <a:r>
              <a:rPr lang="en-GB" sz="1800" dirty="0">
                <a:solidFill>
                  <a:srgbClr val="00B0F0"/>
                </a:solidFill>
                <a:latin typeface="Times New Roman" panose="02020603050405020304" pitchFamily="18" charset="0"/>
                <a:ea typeface="ＭＳ 明朝" panose="02020609040205080304" pitchFamily="49" charset="-128"/>
              </a:rPr>
              <a:t> float </a:t>
            </a:r>
            <a:r>
              <a:rPr lang="en-GB" sz="1800" dirty="0">
                <a:latin typeface="Times New Roman" panose="02020603050405020304" pitchFamily="18" charset="0"/>
                <a:ea typeface="ＭＳ 明朝" panose="02020609040205080304" pitchFamily="49" charset="-128"/>
              </a:rPr>
              <a:t>T=0.25;// motor and load time constant (s)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err="1">
                <a:solidFill>
                  <a:srgbClr val="00B0F0"/>
                </a:solidFill>
                <a:latin typeface="Times New Roman" panose="02020603050405020304" pitchFamily="18" charset="0"/>
                <a:ea typeface="ＭＳ 明朝" panose="02020609040205080304" pitchFamily="49" charset="-128"/>
              </a:rPr>
              <a:t>const</a:t>
            </a:r>
            <a:r>
              <a:rPr lang="en-GB" sz="1800" dirty="0">
                <a:solidFill>
                  <a:srgbClr val="00B0F0"/>
                </a:solidFill>
                <a:latin typeface="Times New Roman" panose="02020603050405020304" pitchFamily="18" charset="0"/>
                <a:ea typeface="ＭＳ 明朝" panose="02020609040205080304" pitchFamily="49" charset="-128"/>
              </a:rPr>
              <a:t> byte </a:t>
            </a:r>
            <a:r>
              <a:rPr lang="en-GB" sz="1800" dirty="0" err="1">
                <a:latin typeface="Times New Roman" panose="02020603050405020304" pitchFamily="18" charset="0"/>
                <a:ea typeface="ＭＳ 明朝" panose="02020609040205080304" pitchFamily="49" charset="-128"/>
              </a:rPr>
              <a:t>encoderpin</a:t>
            </a:r>
            <a:r>
              <a:rPr lang="en-GB" sz="1800" dirty="0">
                <a:latin typeface="Times New Roman" panose="02020603050405020304" pitchFamily="18" charset="0"/>
                <a:ea typeface="ＭＳ 明朝" panose="02020609040205080304" pitchFamily="49" charset="-128"/>
              </a:rPr>
              <a:t>=2, </a:t>
            </a:r>
            <a:r>
              <a:rPr lang="en-GB" sz="1800" dirty="0" err="1">
                <a:latin typeface="Times New Roman" panose="02020603050405020304" pitchFamily="18" charset="0"/>
                <a:ea typeface="ＭＳ 明朝" panose="02020609040205080304" pitchFamily="49" charset="-128"/>
              </a:rPr>
              <a:t>motorpin</a:t>
            </a:r>
            <a:r>
              <a:rPr lang="en-GB" sz="1800" dirty="0">
                <a:latin typeface="Times New Roman" panose="02020603050405020304" pitchFamily="18" charset="0"/>
                <a:ea typeface="ＭＳ 明朝" panose="02020609040205080304" pitchFamily="49" charset="-128"/>
              </a:rPr>
              <a:t>=10;</a:t>
            </a:r>
          </a:p>
          <a:p>
            <a:pPr>
              <a:spcAft>
                <a:spcPts val="0"/>
              </a:spcAft>
            </a:pPr>
            <a:r>
              <a:rPr lang="en-GB" sz="1800" dirty="0">
                <a:solidFill>
                  <a:srgbClr val="00B0F0"/>
                </a:solidFill>
                <a:latin typeface="Times New Roman" panose="02020603050405020304" pitchFamily="18" charset="0"/>
                <a:ea typeface="ＭＳ 明朝" panose="02020609040205080304" pitchFamily="49" charset="-128"/>
              </a:rPr>
              <a:t>float</a:t>
            </a: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setspeed</a:t>
            </a:r>
            <a:r>
              <a:rPr lang="en-GB" sz="1800" dirty="0">
                <a:latin typeface="Times New Roman" panose="02020603050405020304" pitchFamily="18" charset="0"/>
                <a:ea typeface="ＭＳ 明朝" panose="02020609040205080304" pitchFamily="49" charset="-128"/>
              </a:rPr>
              <a:t>; // Desired (set) motor speed, 500-1500 RPM</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There are many other constants/variables to declare and many formats to choose from, such as integer, long integer, float, byte, bool, signed or unsigned.</a:t>
            </a:r>
          </a:p>
        </p:txBody>
      </p:sp>
      <p:sp>
        <p:nvSpPr>
          <p:cNvPr id="4" name="Rectangle 3">
            <a:extLst>
              <a:ext uri="{FF2B5EF4-FFF2-40B4-BE49-F238E27FC236}">
                <a16:creationId xmlns:a16="http://schemas.microsoft.com/office/drawing/2014/main" id="{2F200654-B2CE-2B48-8577-F176FEE8AF6D}"/>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24634925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6186309"/>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2. Setup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This is where I/O pins are assigned, interrupts are attached, serial comms are enabled etc. The code here runs just the once, at the start. For instance: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void setup() {</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pinMode</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encoderpin</a:t>
            </a:r>
            <a:r>
              <a:rPr lang="en-GB" sz="1800" dirty="0">
                <a:latin typeface="Times New Roman" panose="02020603050405020304" pitchFamily="18" charset="0"/>
                <a:ea typeface="ＭＳ 明朝" panose="02020609040205080304" pitchFamily="49" charset="-128"/>
              </a:rPr>
              <a:t>, </a:t>
            </a:r>
            <a:r>
              <a:rPr lang="en-GB" sz="1800" dirty="0">
                <a:solidFill>
                  <a:srgbClr val="00B0F0"/>
                </a:solidFill>
                <a:latin typeface="Times New Roman" panose="02020603050405020304" pitchFamily="18" charset="0"/>
                <a:ea typeface="ＭＳ 明朝" panose="02020609040205080304" pitchFamily="49" charset="-128"/>
              </a:rPr>
              <a:t>INPUT</a:t>
            </a:r>
            <a:r>
              <a:rPr lang="en-GB" sz="1800" dirty="0">
                <a:latin typeface="Times New Roman" panose="02020603050405020304" pitchFamily="18" charset="0"/>
                <a:ea typeface="ＭＳ 明朝" panose="02020609040205080304" pitchFamily="49" charset="-128"/>
              </a:rPr>
              <a:t>); // One of the interrupt pins, either D2 or D3 on an Uno/Nano</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pinMode</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motorpin</a:t>
            </a:r>
            <a:r>
              <a:rPr lang="en-GB" sz="1800" dirty="0">
                <a:latin typeface="Times New Roman" panose="02020603050405020304" pitchFamily="18" charset="0"/>
                <a:ea typeface="ＭＳ 明朝" panose="02020609040205080304" pitchFamily="49" charset="-128"/>
              </a:rPr>
              <a:t>, </a:t>
            </a:r>
            <a:r>
              <a:rPr lang="en-GB" sz="1800" dirty="0">
                <a:solidFill>
                  <a:srgbClr val="00B0F0"/>
                </a:solidFill>
                <a:latin typeface="Times New Roman" panose="02020603050405020304" pitchFamily="18" charset="0"/>
                <a:ea typeface="ＭＳ 明朝" panose="02020609040205080304" pitchFamily="49" charset="-128"/>
              </a:rPr>
              <a:t>OUTPUT</a:t>
            </a:r>
            <a:r>
              <a:rPr lang="en-GB" sz="1800" dirty="0">
                <a:latin typeface="Times New Roman" panose="02020603050405020304" pitchFamily="18" charset="0"/>
                <a:ea typeface="ＭＳ 明朝" panose="02020609040205080304" pitchFamily="49" charset="-128"/>
              </a:rPr>
              <a:t>); // Use pin 9 or 10, configured for fast 10-bit PWM</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pinMode</a:t>
            </a:r>
            <a:r>
              <a:rPr lang="en-GB" sz="1800" dirty="0">
                <a:latin typeface="Times New Roman" panose="02020603050405020304" pitchFamily="18" charset="0"/>
                <a:ea typeface="ＭＳ 明朝" panose="02020609040205080304" pitchFamily="49" charset="-128"/>
              </a:rPr>
              <a:t>(A2,</a:t>
            </a:r>
            <a:r>
              <a:rPr lang="en-GB" sz="1800" dirty="0">
                <a:solidFill>
                  <a:srgbClr val="00B0F0"/>
                </a:solidFill>
                <a:latin typeface="Times New Roman" panose="02020603050405020304" pitchFamily="18" charset="0"/>
                <a:ea typeface="ＭＳ 明朝" panose="02020609040205080304" pitchFamily="49" charset="-128"/>
              </a:rPr>
              <a:t>INPUT_PULLUP</a:t>
            </a:r>
            <a:r>
              <a:rPr lang="en-GB" sz="1800" dirty="0">
                <a:latin typeface="Times New Roman" panose="02020603050405020304" pitchFamily="18" charset="0"/>
                <a:ea typeface="ＭＳ 明朝" panose="02020609040205080304" pitchFamily="49" charset="-128"/>
              </a:rPr>
              <a:t>);</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solidFill>
                  <a:srgbClr val="EFA100"/>
                </a:solidFill>
                <a:latin typeface="Times New Roman" panose="02020603050405020304" pitchFamily="18" charset="0"/>
                <a:ea typeface="ＭＳ 明朝" panose="02020609040205080304" pitchFamily="49" charset="-128"/>
              </a:rPr>
              <a:t>attachInterrupt</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digitalPinToInterrupt</a:t>
            </a:r>
            <a:r>
              <a:rPr lang="en-GB" sz="1800" dirty="0">
                <a:latin typeface="Times New Roman" panose="02020603050405020304" pitchFamily="18" charset="0"/>
                <a:ea typeface="ＭＳ 明朝" panose="02020609040205080304" pitchFamily="49" charset="-128"/>
              </a:rPr>
              <a:t>(</a:t>
            </a:r>
            <a:r>
              <a:rPr lang="en-GB" sz="1800" dirty="0" err="1">
                <a:latin typeface="Times New Roman" panose="02020603050405020304" pitchFamily="18" charset="0"/>
                <a:ea typeface="ＭＳ 明朝" panose="02020609040205080304" pitchFamily="49" charset="-128"/>
              </a:rPr>
              <a:t>encoderpin</a:t>
            </a: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freqcount</a:t>
            </a:r>
            <a:r>
              <a:rPr lang="en-GB" sz="1800" dirty="0">
                <a:latin typeface="Times New Roman" panose="02020603050405020304" pitchFamily="18" charset="0"/>
                <a:ea typeface="ＭＳ 明朝" panose="02020609040205080304" pitchFamily="49" charset="-128"/>
              </a:rPr>
              <a:t>, RISING);</a:t>
            </a:r>
          </a:p>
          <a:p>
            <a:pPr>
              <a:spcAft>
                <a:spcPts val="0"/>
              </a:spcAft>
            </a:pPr>
            <a:r>
              <a:rPr lang="en-GB" sz="1800" dirty="0">
                <a:latin typeface="Times New Roman" panose="02020603050405020304" pitchFamily="18" charset="0"/>
                <a:ea typeface="ＭＳ 明朝" panose="02020609040205080304" pitchFamily="49" charset="-128"/>
              </a:rPr>
              <a:t>  </a:t>
            </a:r>
            <a:r>
              <a:rPr lang="en-GB" sz="1800" dirty="0" err="1">
                <a:latin typeface="Times New Roman" panose="02020603050405020304" pitchFamily="18" charset="0"/>
                <a:ea typeface="ＭＳ 明朝" panose="02020609040205080304" pitchFamily="49" charset="-128"/>
              </a:rPr>
              <a:t>Serial.begin</a:t>
            </a:r>
            <a:r>
              <a:rPr lang="en-GB" sz="1800" dirty="0">
                <a:latin typeface="Times New Roman" panose="02020603050405020304" pitchFamily="18" charset="0"/>
                <a:ea typeface="ＭＳ 明朝" panose="02020609040205080304" pitchFamily="49" charset="-128"/>
              </a:rPr>
              <a:t>(9600);</a:t>
            </a:r>
          </a:p>
          <a:p>
            <a:pPr>
              <a:spcAft>
                <a:spcPts val="0"/>
              </a:spcAft>
            </a:pPr>
            <a:r>
              <a:rPr lang="en-GB" sz="1800" dirty="0">
                <a:latin typeface="Times New Roman" panose="02020603050405020304" pitchFamily="18" charset="0"/>
                <a:ea typeface="ＭＳ 明朝" panose="02020609040205080304" pitchFamily="49" charset="-128"/>
              </a:rPr>
              <a:t>  // Pins D9 and D10 - 7.8 kHz 10bit PWM</a:t>
            </a:r>
          </a:p>
          <a:p>
            <a:pPr>
              <a:spcAft>
                <a:spcPts val="0"/>
              </a:spcAft>
            </a:pPr>
            <a:r>
              <a:rPr lang="en-GB" sz="1800" dirty="0">
                <a:latin typeface="Times New Roman" panose="02020603050405020304" pitchFamily="18" charset="0"/>
                <a:ea typeface="ＭＳ 明朝" panose="02020609040205080304" pitchFamily="49" charset="-128"/>
              </a:rPr>
              <a:t>  TCCR1A = 0b00000011; // 10bit</a:t>
            </a:r>
          </a:p>
          <a:p>
            <a:pPr>
              <a:spcAft>
                <a:spcPts val="0"/>
              </a:spcAft>
            </a:pPr>
            <a:r>
              <a:rPr lang="en-GB" sz="1800" dirty="0">
                <a:latin typeface="Times New Roman" panose="02020603050405020304" pitchFamily="18" charset="0"/>
                <a:ea typeface="ＭＳ 明朝" panose="02020609040205080304" pitchFamily="49" charset="-128"/>
              </a:rPr>
              <a:t>  TCCR1B = 0b00000001; // 7.8 kHz</a:t>
            </a:r>
          </a:p>
          <a:p>
            <a:pPr>
              <a:spcAft>
                <a:spcPts val="0"/>
              </a:spcAft>
            </a:pP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As you can see, I/</a:t>
            </a:r>
            <a:r>
              <a:rPr lang="en-GB" sz="1800" dirty="0" err="1">
                <a:latin typeface="Times New Roman" panose="02020603050405020304" pitchFamily="18" charset="0"/>
                <a:ea typeface="ＭＳ 明朝" panose="02020609040205080304" pitchFamily="49" charset="-128"/>
              </a:rPr>
              <a:t>Os</a:t>
            </a:r>
            <a:r>
              <a:rPr lang="en-GB" sz="1800" dirty="0">
                <a:latin typeface="Times New Roman" panose="02020603050405020304" pitchFamily="18" charset="0"/>
                <a:ea typeface="ＭＳ 明朝" panose="02020609040205080304" pitchFamily="49" charset="-128"/>
              </a:rPr>
              <a:t> need to be defined as inputs or outputs (the default being an input). It is possible to assign input pullup resistors, which can be useful at times.</a:t>
            </a:r>
          </a:p>
          <a:p>
            <a:pPr>
              <a:spcAft>
                <a:spcPts val="0"/>
              </a:spcAft>
            </a:pPr>
            <a:r>
              <a:rPr lang="en-GB" sz="1800" dirty="0">
                <a:latin typeface="Times New Roman" panose="02020603050405020304" pitchFamily="18" charset="0"/>
                <a:ea typeface="ＭＳ 明朝" panose="02020609040205080304" pitchFamily="49" charset="-128"/>
              </a:rPr>
              <a:t>The standard PWM is 8-bit and slow, but the above sets up a much better PWM.</a:t>
            </a:r>
          </a:p>
        </p:txBody>
      </p:sp>
      <p:sp>
        <p:nvSpPr>
          <p:cNvPr id="4" name="Rectangle 3">
            <a:extLst>
              <a:ext uri="{FF2B5EF4-FFF2-40B4-BE49-F238E27FC236}">
                <a16:creationId xmlns:a16="http://schemas.microsoft.com/office/drawing/2014/main" id="{9646694D-1492-7544-912C-97F49DC54F33}"/>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10002213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5AA3DE-E437-9440-BDCC-E36C65895C9F}"/>
              </a:ext>
            </a:extLst>
          </p:cNvPr>
          <p:cNvSpPr/>
          <p:nvPr/>
        </p:nvSpPr>
        <p:spPr>
          <a:xfrm>
            <a:off x="395536" y="467380"/>
            <a:ext cx="8064896" cy="5078313"/>
          </a:xfrm>
          <a:prstGeom prst="rect">
            <a:avLst/>
          </a:prstGeom>
        </p:spPr>
        <p:txBody>
          <a:bodyPr wrap="square">
            <a:spAutoFit/>
          </a:bodyPr>
          <a:lstStyle/>
          <a:p>
            <a:pPr>
              <a:spcAft>
                <a:spcPts val="0"/>
              </a:spcAft>
            </a:pPr>
            <a:r>
              <a:rPr lang="en-GB" sz="1800" b="1" dirty="0">
                <a:latin typeface="Times New Roman" panose="02020603050405020304" pitchFamily="18" charset="0"/>
                <a:ea typeface="ＭＳ 明朝" panose="02020609040205080304" pitchFamily="49" charset="-128"/>
              </a:rPr>
              <a:t>Code</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3.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This is the main part of the program, which executes over and over again in a loop:</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void loop() {</a:t>
            </a:r>
          </a:p>
          <a:p>
            <a:pPr>
              <a:spcAft>
                <a:spcPts val="0"/>
              </a:spcAft>
            </a:pPr>
            <a:r>
              <a:rPr lang="en-GB" sz="1800" i="1" dirty="0">
                <a:latin typeface="Times New Roman" panose="02020603050405020304" pitchFamily="18" charset="0"/>
                <a:ea typeface="ＭＳ 明朝" panose="02020609040205080304" pitchFamily="49" charset="-128"/>
              </a:rPr>
              <a:t>Your code goes here!</a:t>
            </a:r>
          </a:p>
          <a:p>
            <a:pPr>
              <a:spcAft>
                <a:spcPts val="0"/>
              </a:spcAft>
            </a:pPr>
            <a:r>
              <a:rPr lang="en-GB" sz="1800" dirty="0">
                <a:latin typeface="Times New Roman" panose="02020603050405020304" pitchFamily="18" charset="0"/>
                <a:ea typeface="ＭＳ 明朝" panose="02020609040205080304" pitchFamily="49" charset="-128"/>
              </a:rPr>
              <a:t>}</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You will need to think how to make the system work.</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There is no one solution, but some are better than others!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Try to make the code efficient (so it executes quickly), elegant, and with carefully thought out features that ensure correct operation under different conditions.</a:t>
            </a:r>
          </a:p>
          <a:p>
            <a:pPr>
              <a:spcAft>
                <a:spcPts val="0"/>
              </a:spcAft>
            </a:pPr>
            <a:endParaRPr lang="en-GB" sz="1800" dirty="0">
              <a:latin typeface="Times New Roman" panose="02020603050405020304" pitchFamily="18" charset="0"/>
              <a:ea typeface="ＭＳ 明朝" panose="02020609040205080304" pitchFamily="49" charset="-128"/>
            </a:endParaRPr>
          </a:p>
          <a:p>
            <a:pPr>
              <a:spcAft>
                <a:spcPts val="0"/>
              </a:spcAft>
            </a:pPr>
            <a:r>
              <a:rPr lang="en-GB" sz="1800" dirty="0">
                <a:latin typeface="Times New Roman" panose="02020603050405020304" pitchFamily="18" charset="0"/>
                <a:ea typeface="ＭＳ 明朝" panose="02020609040205080304" pitchFamily="49" charset="-128"/>
              </a:rPr>
              <a:t>The following gives some basic information that may be useful…</a:t>
            </a:r>
          </a:p>
        </p:txBody>
      </p:sp>
      <p:sp>
        <p:nvSpPr>
          <p:cNvPr id="4" name="Rectangle 3">
            <a:extLst>
              <a:ext uri="{FF2B5EF4-FFF2-40B4-BE49-F238E27FC236}">
                <a16:creationId xmlns:a16="http://schemas.microsoft.com/office/drawing/2014/main" id="{4AAFA117-6BEF-EC4A-84E2-7C937D2E7A2F}"/>
              </a:ext>
            </a:extLst>
          </p:cNvPr>
          <p:cNvSpPr>
            <a:spLocks noChangeArrowheads="1"/>
          </p:cNvSpPr>
          <p:nvPr/>
        </p:nvSpPr>
        <p:spPr bwMode="auto">
          <a:xfrm>
            <a:off x="685800" y="152400"/>
            <a:ext cx="77724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nchor="ctr"/>
          <a:lstStyle/>
          <a:p>
            <a:pPr algn="ctr">
              <a:defRPr/>
            </a:pPr>
            <a:r>
              <a:rPr lang="en-GB" sz="1800" dirty="0">
                <a:solidFill>
                  <a:schemeClr val="tx2"/>
                </a:solidFill>
                <a:effectLst>
                  <a:outerShdw blurRad="38100" dist="38100" dir="2700000" algn="tl">
                    <a:srgbClr val="000000"/>
                  </a:outerShdw>
                </a:effectLst>
                <a:latin typeface="Helvetica" charset="0"/>
                <a:cs typeface="+mn-cs"/>
              </a:rPr>
              <a:t>Bioreactor Motor Speed Controller</a:t>
            </a:r>
            <a:endParaRPr lang="en-GB" sz="4400" dirty="0">
              <a:solidFill>
                <a:schemeClr val="tx2"/>
              </a:solidFill>
              <a:effectLst>
                <a:outerShdw blurRad="38100" dist="38100" dir="2700000" algn="tl">
                  <a:srgbClr val="000000"/>
                </a:outerShdw>
              </a:effectLst>
              <a:latin typeface="Helvetica" charset="0"/>
              <a:cs typeface="+mn-cs"/>
            </a:endParaRPr>
          </a:p>
        </p:txBody>
      </p:sp>
    </p:spTree>
    <p:extLst>
      <p:ext uri="{BB962C8B-B14F-4D97-AF65-F5344CB8AC3E}">
        <p14:creationId xmlns:p14="http://schemas.microsoft.com/office/powerpoint/2010/main" val="12909461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ank Presentation">
  <a:themeElements>
    <a:clrScheme name="">
      <a:dk1>
        <a:srgbClr val="280049"/>
      </a:dk1>
      <a:lt1>
        <a:srgbClr val="DADADA"/>
      </a:lt1>
      <a:dk2>
        <a:srgbClr val="911703"/>
      </a:dk2>
      <a:lt2>
        <a:srgbClr val="000000"/>
      </a:lt2>
      <a:accent1>
        <a:srgbClr val="FDDACF"/>
      </a:accent1>
      <a:accent2>
        <a:srgbClr val="CF0E30"/>
      </a:accent2>
      <a:accent3>
        <a:srgbClr val="EAEAEA"/>
      </a:accent3>
      <a:accent4>
        <a:srgbClr val="21003D"/>
      </a:accent4>
      <a:accent5>
        <a:srgbClr val="FEEAE4"/>
      </a:accent5>
      <a:accent6>
        <a:srgbClr val="BB0C2A"/>
      </a:accent6>
      <a:hlink>
        <a:srgbClr val="FC0128"/>
      </a:hlink>
      <a:folHlink>
        <a:srgbClr val="3365FB"/>
      </a:folHlink>
    </a:clrScheme>
    <a:fontScheme name="Blank Presentation">
      <a:majorFont>
        <a:latin typeface="Helvetica"/>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11262</TotalTime>
  <Words>2175</Words>
  <Application>Microsoft Macintosh PowerPoint</Application>
  <PresentationFormat>On-screen Show (4:3)</PresentationFormat>
  <Paragraphs>243</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Courier</vt:lpstr>
      <vt:lpstr>Helvetica</vt:lpstr>
      <vt:lpstr>Monotype Sorts</vt:lpstr>
      <vt:lpstr>Symbol</vt:lpstr>
      <vt:lpstr>Times</vt:lpstr>
      <vt:lpstr>Times New Roman</vt:lpstr>
      <vt:lpstr>Blank Presentation</vt:lpstr>
      <vt:lpstr>Bioreactor Challenge Motor Speed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Non-linear dynamics of circuit disruption</dc:title>
  <cp:lastModifiedBy>Vaka, Pranay</cp:lastModifiedBy>
  <cp:revision>881</cp:revision>
  <dcterms:modified xsi:type="dcterms:W3CDTF">2023-11-01T12:32:28Z</dcterms:modified>
</cp:coreProperties>
</file>